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27"/>
  </p:notesMasterIdLst>
  <p:sldIdLst>
    <p:sldId id="256" r:id="rId2"/>
    <p:sldId id="257" r:id="rId3"/>
    <p:sldId id="258" r:id="rId4"/>
    <p:sldId id="259" r:id="rId5"/>
    <p:sldId id="260" r:id="rId6"/>
    <p:sldId id="262" r:id="rId7"/>
    <p:sldId id="279" r:id="rId8"/>
    <p:sldId id="280" r:id="rId9"/>
    <p:sldId id="261" r:id="rId10"/>
    <p:sldId id="263" r:id="rId11"/>
    <p:sldId id="264" r:id="rId12"/>
    <p:sldId id="265" r:id="rId13"/>
    <p:sldId id="271" r:id="rId14"/>
    <p:sldId id="272" r:id="rId15"/>
    <p:sldId id="273" r:id="rId16"/>
    <p:sldId id="274" r:id="rId17"/>
    <p:sldId id="275" r:id="rId18"/>
    <p:sldId id="276" r:id="rId19"/>
    <p:sldId id="284" r:id="rId20"/>
    <p:sldId id="285" r:id="rId21"/>
    <p:sldId id="286" r:id="rId22"/>
    <p:sldId id="287" r:id="rId23"/>
    <p:sldId id="288" r:id="rId24"/>
    <p:sldId id="289" r:id="rId25"/>
    <p:sldId id="290"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8000"/>
    <a:srgbClr val="FF9900"/>
    <a:srgbClr val="A679E3"/>
    <a:srgbClr val="FF5D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9734" autoAdjust="0"/>
  </p:normalViewPr>
  <p:slideViewPr>
    <p:cSldViewPr>
      <p:cViewPr varScale="1">
        <p:scale>
          <a:sx n="83" d="100"/>
          <a:sy n="83" d="100"/>
        </p:scale>
        <p:origin x="-1416"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969D7-DD47-4CAC-ABEF-BB4473C62E49}" type="datetimeFigureOut">
              <a:rPr lang="pl-PL" smtClean="0"/>
              <a:pPr/>
              <a:t>15.11.2017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4F23D-A256-4BEA-BF7C-646EE42FBD5C}"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9D4F23D-A256-4BEA-BF7C-646EE42FBD5C}" type="slidenum">
              <a:rPr lang="pl-PL" smtClean="0"/>
              <a:pPr/>
              <a:t>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1BC9A1B2-6885-4171-BFBE-4D8AA85CE080}"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BC9A1B2-6885-4171-BFBE-4D8AA85CE08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BC9A1B2-6885-4171-BFBE-4D8AA85CE08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BC9A1B2-6885-4171-BFBE-4D8AA85CE080}"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1BC9A1B2-6885-4171-BFBE-4D8AA85CE08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BC9A1B2-6885-4171-BFBE-4D8AA85CE080}"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BC9A1B2-6885-4171-BFBE-4D8AA85CE080}"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BC9A1B2-6885-4171-BFBE-4D8AA85CE08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BC9A1B2-6885-4171-BFBE-4D8AA85CE08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BC9A1B2-6885-4171-BFBE-4D8AA85CE080}"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3EA04B3B-21E9-4CA0-A751-DB34ACA28E01}" type="datetimeFigureOut">
              <a:rPr lang="pl-PL" smtClean="0"/>
              <a:pPr/>
              <a:t>15.11.2017</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1BC9A1B2-6885-4171-BFBE-4D8AA85CE080}"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EA04B3B-21E9-4CA0-A751-DB34ACA28E01}" type="datetimeFigureOut">
              <a:rPr lang="pl-PL" smtClean="0"/>
              <a:pPr/>
              <a:t>15.11.2017</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BC9A1B2-6885-4171-BFBE-4D8AA85CE08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http://drukarska.net/biblioteka/images/remote/https--encrypted-tbn3.gstatic.com-imagesqtbnANd9GcREJqKwOvu8na01z7BvM4PLkYFtR60fGxrIKsQ4FkYjcZXistyfeQ"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pl/url?sa=i&amp;rct=j&amp;q=&amp;esrc=s&amp;source=images&amp;cd=&amp;cad=rja&amp;uact=8&amp;ved=&amp;url=https://colorindodesenhos.wordpress.com/2010/07/06/tracos-de-prato-e-garfo-para-colorir/&amp;psig=AFQjCNE0TmkGV4CGQ_MobDaZGxirpzgosQ&amp;ust=1454242201881639"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500034" y="3214686"/>
            <a:ext cx="8429652"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Gazetka uczniów Zespołu Szkół w Gogolewie</a:t>
            </a:r>
          </a:p>
          <a:p>
            <a:pPr marL="0" marR="0" lvl="0" indent="0" algn="ctr" defTabSz="914400" rtl="0" eaLnBrk="0" fontAlgn="base" latinLnBrk="0" hangingPunct="0">
              <a:lnSpc>
                <a:spcPct val="100000"/>
              </a:lnSpc>
              <a:spcBef>
                <a:spcPct val="0"/>
              </a:spcBef>
              <a:spcAft>
                <a:spcPct val="0"/>
              </a:spcAft>
              <a:buClrTx/>
              <a:buSzTx/>
              <a:buFontTx/>
              <a:buNone/>
              <a:tabLst/>
            </a:pPr>
            <a:endParaRPr lang="pl-PL" sz="2800" i="1" dirty="0">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pl-PL" sz="2800" i="1" dirty="0" smtClean="0">
                <a:latin typeface="Comic Sans MS" pitchFamily="66" charset="0"/>
                <a:ea typeface="Times New Roman" pitchFamily="18" charset="0"/>
                <a:cs typeface="Arial" pitchFamily="34" charset="0"/>
              </a:rPr>
              <a:t>Listopad</a:t>
            </a:r>
            <a:r>
              <a:rPr kumimoji="0" lang="pl-PL" sz="28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2017 r., nr 9</a:t>
            </a:r>
            <a:endParaRPr kumimoji="0" lang="pl-PL"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026" name="WordArt 2"/>
          <p:cNvSpPr>
            <a:spLocks noChangeArrowheads="1" noChangeShapeType="1" noTextEdit="1"/>
          </p:cNvSpPr>
          <p:nvPr/>
        </p:nvSpPr>
        <p:spPr bwMode="auto">
          <a:xfrm>
            <a:off x="714348" y="642918"/>
            <a:ext cx="7572428" cy="2214578"/>
          </a:xfrm>
          <a:prstGeom prst="rect">
            <a:avLst/>
          </a:prstGeom>
        </p:spPr>
        <p:txBody>
          <a:bodyPr wrap="none" fromWordArt="1">
            <a:prstTxWarp prst="textCurveUp">
              <a:avLst>
                <a:gd name="adj" fmla="val 40356"/>
              </a:avLst>
            </a:prstTxWarp>
          </a:bodyPr>
          <a:lstStyle/>
          <a:p>
            <a:pPr algn="ctr" rtl="0"/>
            <a:r>
              <a:rPr lang="pl-PL" sz="3600" kern="10" spc="0" dirty="0" err="1" smtClean="0">
                <a:ln w="12700">
                  <a:solidFill>
                    <a:srgbClr val="000000"/>
                  </a:solidFill>
                  <a:round/>
                  <a:headEnd/>
                  <a:tailEnd/>
                </a:ln>
                <a:solidFill>
                  <a:schemeClr val="accent1">
                    <a:lumMod val="75000"/>
                  </a:schemeClr>
                </a:solidFill>
                <a:effectLst>
                  <a:outerShdw dist="45791" dir="2021404" algn="ctr" rotWithShape="0">
                    <a:srgbClr val="808080">
                      <a:alpha val="80000"/>
                    </a:srgbClr>
                  </a:outerShdw>
                </a:effectLst>
                <a:latin typeface="Arial Black"/>
              </a:rPr>
              <a:t>KumamNewsa</a:t>
            </a:r>
            <a:endParaRPr lang="pl-PL" sz="3600" kern="10" spc="0" dirty="0">
              <a:ln w="12700">
                <a:solidFill>
                  <a:srgbClr val="000000"/>
                </a:solidFill>
                <a:round/>
                <a:headEnd/>
                <a:tailEnd/>
              </a:ln>
              <a:solidFill>
                <a:schemeClr val="accent1">
                  <a:lumMod val="75000"/>
                </a:schemeClr>
              </a:solidFill>
              <a:effectLst>
                <a:outerShdw dist="45791" dir="2021404" algn="ctr" rotWithShape="0">
                  <a:srgbClr val="808080">
                    <a:alpha val="80000"/>
                  </a:srgbClr>
                </a:outerShdw>
              </a:effectLst>
              <a:latin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00034" y="428604"/>
            <a:ext cx="821537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l-PL" sz="2000" dirty="0" smtClean="0"/>
          </a:p>
          <a:p>
            <a:pPr algn="ctr"/>
            <a:r>
              <a:rPr lang="pl-PL" dirty="0" smtClean="0"/>
              <a:t>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285720" y="214290"/>
            <a:ext cx="857256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accent1"/>
                </a:solidFill>
                <a:effectLst/>
                <a:latin typeface="Cambria" pitchFamily="18" charset="0"/>
                <a:ea typeface="Times New Roman" pitchFamily="18" charset="0"/>
                <a:cs typeface="Times New Roman" pitchFamily="18" charset="0"/>
              </a:rPr>
              <a:t>Tam  byliśmy</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Moje wakacje</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Pod koniec wakacji, czyli 22.08.2017 r., razem z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Amelą</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pojechałyśmy na nasz pierwszy obóz młodzieżowy do Poronina. Ten ostatni tydzień wakacji, właśnie dzięki obozowi, wspominam najlepiej.</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pl-PL"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2529" name="Obraz 6" descr="DSCN2646"/>
          <p:cNvPicPr>
            <a:picLocks noChangeAspect="1" noChangeArrowheads="1"/>
          </p:cNvPicPr>
          <p:nvPr/>
        </p:nvPicPr>
        <p:blipFill>
          <a:blip r:embed="rId2">
            <a:lum bright="10000"/>
          </a:blip>
          <a:srcRect/>
          <a:stretch>
            <a:fillRect/>
          </a:stretch>
        </p:blipFill>
        <p:spPr bwMode="auto">
          <a:xfrm>
            <a:off x="285720" y="4286256"/>
            <a:ext cx="2704968" cy="2035619"/>
          </a:xfrm>
          <a:prstGeom prst="rect">
            <a:avLst/>
          </a:prstGeom>
          <a:noFill/>
        </p:spPr>
      </p:pic>
      <p:sp>
        <p:nvSpPr>
          <p:cNvPr id="22531" name="Rectangle 3"/>
          <p:cNvSpPr>
            <a:spLocks noChangeArrowheads="1"/>
          </p:cNvSpPr>
          <p:nvPr/>
        </p:nvSpPr>
        <p:spPr bwMode="auto">
          <a:xfrm rot="10800000" flipV="1">
            <a:off x="285720" y="35035"/>
            <a:ext cx="8715436"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lvl="0" eaLnBrk="0" fontAlgn="base" hangingPunct="0">
              <a:spcBef>
                <a:spcPct val="0"/>
              </a:spcBef>
              <a:spcAft>
                <a:spcPct val="0"/>
              </a:spcAf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pl-PL"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pl-PL"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 Gdańsku była zbiórka, więc z Gogolewa wyjechałyśmy około godziny 20:00. Gdy dotarłyśmy na miejsce, wystarczyło dać kartę obozowicza i wsiąść do autokaru. Pożegnałyśmy się z naszymi mamami i zajęłyśmy miejsca. Od razu po wyjeździe z Gdańska poszłyśmy spać, ponieważ przed nami było 15 godzin jazdy autokarem przez całą Polskę. Ta podróż dłużyła się w nieskończoność i muszę przyznać że była strasznie nudna, a to dlatego, że nikogo nie znałyśmy. Po wielu męczących godzinach jazdy dotarłyśmy na miejsce i mimo że byłam bardzo zmęczona to i tak miałam dużo energii i chciałam, aby obóz się już oficjalnie rozpoczął. Gdy byłyśmy już w Poroninie, dostałyśmy swój pokój i mogłyśmy 				zobaczyć, z kim przez najbliższy tydzień będziemy mieszkały</a:t>
            </a: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r>
              <a:rPr kumimoji="0" lang="pl-PL" sz="600" b="0" i="0" u="none" strike="noStrike" cap="none" normalizeH="0" baseline="0" dirty="0" smtClean="0">
                <a:ln>
                  <a:noFill/>
                </a:ln>
                <a:solidFill>
                  <a:schemeClr val="tx1"/>
                </a:solidFill>
                <a:effectLst/>
                <a:latin typeface="Arial" pitchFamily="34" charset="0"/>
                <a:cs typeface="Arial" pitchFamily="34" charset="0"/>
              </a:rPr>
              <a:t> 			</a:t>
            </a:r>
            <a:r>
              <a:rPr lang="pl-PL" dirty="0" smtClean="0">
                <a:latin typeface="Times New Roman" pitchFamily="18" charset="0"/>
                <a:cs typeface="Times New Roman" pitchFamily="18" charset="0"/>
              </a:rPr>
              <a:t>Naszymi współlokatorkami były Zosia i Michasia. Miałyśmy 			kilka godzin odpoczynku i szczerze żałuję, że nie 				wykorzystałam go na sen. Zamiast tego wraz z </a:t>
            </a:r>
            <a:r>
              <a:rPr lang="pl-PL" dirty="0" err="1" smtClean="0">
                <a:latin typeface="Times New Roman" pitchFamily="18" charset="0"/>
                <a:cs typeface="Times New Roman" pitchFamily="18" charset="0"/>
              </a:rPr>
              <a:t>Amelą</a:t>
            </a:r>
            <a:r>
              <a:rPr lang="pl-PL" dirty="0" smtClean="0">
                <a:latin typeface="Times New Roman" pitchFamily="18" charset="0"/>
                <a:cs typeface="Times New Roman" pitchFamily="18" charset="0"/>
              </a:rPr>
              <a:t> 				poszłyśmy zwiedzić okolicę. 							Miałyśmy piękne widoki. Wieczorem odbyła się zbiórka, na 			której poznałyśmy wychowawcę oraz część naszego obozu.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5364" name="Rectangle 4"/>
          <p:cNvSpPr>
            <a:spLocks noChangeArrowheads="1"/>
          </p:cNvSpPr>
          <p:nvPr/>
        </p:nvSpPr>
        <p:spPr bwMode="auto">
          <a:xfrm>
            <a:off x="214282" y="457201"/>
            <a:ext cx="864399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smtClean="0">
                <a:ln>
                  <a:noFill/>
                </a:ln>
                <a:solidFill>
                  <a:srgbClr val="1F497D"/>
                </a:solidFill>
                <a:effectLst/>
                <a:latin typeface="Comic Sans MS" pitchFamily="66" charset="0"/>
                <a:ea typeface="Times New Roman" pitchFamily="18" charset="0"/>
                <a:cs typeface="Arial" pitchFamily="34"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285720" y="2000240"/>
            <a:ext cx="864399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cs typeface="Arial" pitchFamily="34" charset="0"/>
            </a:endParaRPr>
          </a:p>
        </p:txBody>
      </p:sp>
      <p:sp>
        <p:nvSpPr>
          <p:cNvPr id="14342" name="Rectangle 6"/>
          <p:cNvSpPr>
            <a:spLocks noChangeArrowheads="1"/>
          </p:cNvSpPr>
          <p:nvPr/>
        </p:nvSpPr>
        <p:spPr bwMode="auto">
          <a:xfrm>
            <a:off x="500034" y="357166"/>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alibri Light" pitchFamily="34" charset="0"/>
              <a:cs typeface="Calibri Light"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alibri Light" pitchFamily="34" charset="0"/>
              <a:cs typeface="Calibri Light" pitchFamily="34" charset="0"/>
            </a:endParaRPr>
          </a:p>
        </p:txBody>
      </p:sp>
      <p:sp>
        <p:nvSpPr>
          <p:cNvPr id="14348" name="Rectangle 12"/>
          <p:cNvSpPr>
            <a:spLocks noChangeArrowheads="1"/>
          </p:cNvSpPr>
          <p:nvPr/>
        </p:nvSpPr>
        <p:spPr bwMode="auto">
          <a:xfrm>
            <a:off x="0" y="457200"/>
            <a:ext cx="33855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pitchFamily="34" charset="0"/>
                <a:cs typeface="Arial" pitchFamily="34" charset="0"/>
              </a:rPr>
              <a:t/>
            </a:r>
            <a:br>
              <a:rPr kumimoji="0" lang="pl-PL" sz="1800" b="0" i="0" u="none" strike="noStrike" cap="none" normalizeH="0" baseline="0" dirty="0" smtClean="0">
                <a:ln>
                  <a:noFill/>
                </a:ln>
                <a:solidFill>
                  <a:schemeClr val="tx1"/>
                </a:solidFill>
                <a:effectLst/>
                <a:latin typeface="Arial" pitchFamily="34" charset="0"/>
                <a:cs typeface="Arial" pitchFamily="34" charset="0"/>
              </a:rPr>
            </a:b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5" name="Rectangle 1"/>
          <p:cNvSpPr>
            <a:spLocks noChangeArrowheads="1"/>
          </p:cNvSpPr>
          <p:nvPr/>
        </p:nvSpPr>
        <p:spPr bwMode="auto">
          <a:xfrm>
            <a:off x="285720" y="285728"/>
            <a:ext cx="864399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Razem z nami były jeszcze dwie dziewczyny, Wiktoria i druga Zosia. Naszym wychowawcą był pan Tomek, a głównym opiekunem pan Alfred, bardzo podobny do Eda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Sheerana</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Późnej była kolacja i zajęcia, czyli tak zwany blok wieczorny. Kadra przedstawiła nam zasady nas obowiązujące, a później odbyło się karaoke. Po bloku wieczornym poszliśmy razem z naszym wychowawcą do stołówki i chwilę porozmawialiśmy.</a:t>
            </a:r>
          </a:p>
          <a:p>
            <a:pPr lvl="0" indent="449263" algn="just" eaLnBrk="0" fontAlgn="base" hangingPunct="0">
              <a:spcBef>
                <a:spcPct val="0"/>
              </a:spcBef>
              <a:spcAft>
                <a:spcPct val="0"/>
              </a:spcAf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Następnego dnia pobudka była o 8:30, ale niektórzy (czyli ja) woleli pospać trochę dłużej. Zbiórka na śniadanie była o 9:15,  a potem godzina przerwy. O 10:45 odbył się pierwszy blok zajęć, na którym poszliśmy nad rzeczkę. Obiad był o 13:45, a po nim znów godzina przerwy. Drugi blok rozpoczął się o godzinie 15:15. Wtedy było najwięcej atrakcji. Pojechałyśmy na paintball oraz na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quady</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 sam koniec dnia pan Tomek zorganizował nam obozowe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spa</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Zrobiłyśmy drinki z soku oraz własne maseczki i mogłyśmy porozmawiać na różne tematy. </a:t>
            </a:r>
          </a:p>
          <a:p>
            <a:pPr indent="449263" algn="just" eaLnBrk="0" fontAlgn="base" hangingPunct="0">
              <a:spcBef>
                <a:spcPct val="0"/>
              </a:spcBef>
              <a:spcAft>
                <a:spcPct val="0"/>
              </a:spcAft>
            </a:pPr>
            <a:r>
              <a:rPr lang="pl-PL" dirty="0" smtClean="0">
                <a:latin typeface="Times New Roman" pitchFamily="18" charset="0"/>
                <a:cs typeface="Times New Roman" pitchFamily="18" charset="0"/>
              </a:rPr>
              <a:t>Trzeci dzień był inny niż pozostałe. Wtedy mieliśmy wycieczkę do Zakopanego. Nasz obóz, który polegał tak naprawdę na nierobieniu niczego męczącego, udał się na pontony, podczas gdy inni wchodzili na Gubałówkę lub pokonywali wyznaczoną trasę w parku linowym. Po naszych zjazdach udaliśmy się na Krupówki </a:t>
            </a:r>
          </a:p>
          <a:p>
            <a:pPr indent="449263" algn="just" eaLnBrk="0" fontAlgn="base" hangingPunct="0">
              <a:spcBef>
                <a:spcPct val="0"/>
              </a:spcBef>
              <a:spcAft>
                <a:spcPct val="0"/>
              </a:spcAft>
            </a:pPr>
            <a:r>
              <a:rPr lang="pl-PL" dirty="0" smtClean="0">
                <a:latin typeface="Times New Roman" pitchFamily="18" charset="0"/>
                <a:cs typeface="Times New Roman" pitchFamily="18" charset="0"/>
              </a:rPr>
              <a:t>tym razem już z pozostałymi obozowiczami. Wtedy mieliśmy </a:t>
            </a:r>
          </a:p>
          <a:p>
            <a:pPr indent="449263" algn="just" eaLnBrk="0" fontAlgn="base" hangingPunct="0">
              <a:spcBef>
                <a:spcPct val="0"/>
              </a:spcBef>
              <a:spcAft>
                <a:spcPct val="0"/>
              </a:spcAft>
            </a:pPr>
            <a:r>
              <a:rPr lang="pl-PL" dirty="0" smtClean="0">
                <a:latin typeface="Times New Roman" pitchFamily="18" charset="0"/>
                <a:cs typeface="Times New Roman" pitchFamily="18" charset="0"/>
              </a:rPr>
              <a:t>czas na kupienie pamiątek itp. Lecz żeby </a:t>
            </a:r>
          </a:p>
          <a:p>
            <a:pPr indent="449263" algn="just" eaLnBrk="0" fontAlgn="base" hangingPunct="0">
              <a:spcBef>
                <a:spcPct val="0"/>
              </a:spcBef>
              <a:spcAft>
                <a:spcPct val="0"/>
              </a:spcAft>
            </a:pPr>
            <a:r>
              <a:rPr lang="pl-PL" dirty="0" smtClean="0">
                <a:latin typeface="Times New Roman" pitchFamily="18" charset="0"/>
                <a:cs typeface="Times New Roman" pitchFamily="18" charset="0"/>
              </a:rPr>
              <a:t>nie było za nudno, to kadra przygotowała nam zajęcie. </a:t>
            </a:r>
          </a:p>
          <a:p>
            <a:pPr indent="449263" algn="just" eaLnBrk="0" fontAlgn="base" hangingPunct="0">
              <a:spcBef>
                <a:spcPct val="0"/>
              </a:spcBef>
              <a:spcAft>
                <a:spcPct val="0"/>
              </a:spcAft>
            </a:pPr>
            <a:r>
              <a:rPr lang="pl-PL" dirty="0" smtClean="0">
                <a:latin typeface="Times New Roman" pitchFamily="18" charset="0"/>
                <a:cs typeface="Times New Roman" pitchFamily="18" charset="0"/>
              </a:rPr>
              <a:t>Musieliśmy rozwiązywać zadania, które były na kartce. </a:t>
            </a:r>
          </a:p>
          <a:p>
            <a:pPr indent="449263" algn="just" eaLnBrk="0" fontAlgn="base" hangingPunct="0">
              <a:spcBef>
                <a:spcPct val="0"/>
              </a:spcBef>
              <a:spcAft>
                <a:spcPct val="0"/>
              </a:spcAft>
            </a:pPr>
            <a:r>
              <a:rPr lang="pl-PL" dirty="0" smtClean="0">
                <a:latin typeface="Times New Roman" pitchFamily="18" charset="0"/>
                <a:cs typeface="Times New Roman" pitchFamily="18" charset="0"/>
              </a:rPr>
              <a:t>Gdy wróciliśmy do Poronina, była dyskoteka. </a:t>
            </a:r>
          </a:p>
          <a:p>
            <a:pPr lvl="0" indent="449263" algn="just" eaLnBrk="0" fontAlgn="base" hangingPunct="0">
              <a:spcBef>
                <a:spcPct val="0"/>
              </a:spcBef>
              <a:spcAft>
                <a:spcPct val="0"/>
              </a:spcAf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3" name="Obraz 12" descr="C:\Users\Iwona Perużyńska\Documents\Stary dysk\Desktop\packard\obrazy\bałwan ferie 2010,lato2010\DSCN2636.JPG"/>
          <p:cNvPicPr/>
          <p:nvPr/>
        </p:nvPicPr>
        <p:blipFill>
          <a:blip r:embed="rId2" cstate="print"/>
          <a:srcRect/>
          <a:stretch>
            <a:fillRect/>
          </a:stretch>
        </p:blipFill>
        <p:spPr bwMode="auto">
          <a:xfrm>
            <a:off x="6500826" y="4572008"/>
            <a:ext cx="1928826"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3877985"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1" i="0" u="none" strike="noStrike" cap="none" normalizeH="0" baseline="0" dirty="0" smtClean="0">
              <a:ln>
                <a:noFill/>
              </a:ln>
              <a:solidFill>
                <a:srgbClr val="1F497D"/>
              </a:solidFill>
              <a:effectLst/>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b="1" dirty="0" smtClean="0">
              <a:solidFill>
                <a:srgbClr val="1F497D"/>
              </a:solidFill>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1F497D"/>
                </a:solidFill>
                <a:effectLst/>
                <a:latin typeface="Comic Sans MS" pitchFamily="66" charset="0"/>
                <a:ea typeface="Times New Roman" pitchFamily="18" charset="0"/>
                <a:cs typeface="Arial" pitchFamily="34"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0485" name="Rectangle 5"/>
          <p:cNvSpPr>
            <a:spLocks noChangeArrowheads="1"/>
          </p:cNvSpPr>
          <p:nvPr/>
        </p:nvSpPr>
        <p:spPr bwMode="auto">
          <a:xfrm>
            <a:off x="214282" y="357167"/>
            <a:ext cx="8643997" cy="79406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Czwarty dzień. Coraz bliżej do końca obozu. Tego dnia odbyły się zawody sumo. Śmiesznym widokiem było to, jak osoby, które przegrały, nie mogły się podnieść. Podczas bloku wieczornego mogliśmy samemu zrobić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sushi</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oraz nauczyć się jeść pałeczkami. </a:t>
            </a:r>
          </a:p>
          <a:p>
            <a:pPr lvl="0" indent="449263" fontAlgn="base">
              <a:spcBef>
                <a:spcPct val="0"/>
              </a:spcBef>
              <a:spcAft>
                <a:spcPct val="0"/>
              </a:spcAft>
            </a:pPr>
            <a:r>
              <a:rPr lang="pl-PL" dirty="0" smtClean="0">
                <a:latin typeface="Times New Roman" pitchFamily="18" charset="0"/>
                <a:ea typeface="Times New Roman" pitchFamily="18" charset="0"/>
                <a:cs typeface="Times New Roman" pitchFamily="18" charset="0"/>
              </a:rPr>
              <a:t>Piąty dzień też był inny niż wszystkie. Tego dnia poszliśmy szukać „skarbów” z wykrywaczem metali. Później natomiast poszliśmy na basen. Pod koniec</a:t>
            </a:r>
          </a:p>
          <a:p>
            <a:pPr lvl="0" indent="449263" fontAlgn="base">
              <a:spcBef>
                <a:spcPct val="0"/>
              </a:spcBef>
              <a:spcAft>
                <a:spcPct val="0"/>
              </a:spcAft>
            </a:pPr>
            <a:r>
              <a:rPr lang="pl-PL" dirty="0" smtClean="0">
                <a:latin typeface="Times New Roman" pitchFamily="18" charset="0"/>
                <a:ea typeface="Times New Roman" pitchFamily="18" charset="0"/>
                <a:cs typeface="Times New Roman" pitchFamily="18" charset="0"/>
              </a:rPr>
              <a:t> dnia dowiedzieliśmy się kilku ciekawostek na temat ceremonii </a:t>
            </a:r>
          </a:p>
          <a:p>
            <a:pPr lvl="0" indent="449263" fontAlgn="base">
              <a:spcBef>
                <a:spcPct val="0"/>
              </a:spcBef>
              <a:spcAft>
                <a:spcPct val="0"/>
              </a:spcAft>
            </a:pPr>
            <a:r>
              <a:rPr lang="pl-PL" dirty="0" smtClean="0">
                <a:latin typeface="Times New Roman" pitchFamily="18" charset="0"/>
                <a:ea typeface="Times New Roman" pitchFamily="18" charset="0"/>
                <a:cs typeface="Times New Roman" pitchFamily="18" charset="0"/>
              </a:rPr>
              <a:t>parzenia zielonej herbaty oraz mieliśmy okazję jej spróbować. </a:t>
            </a:r>
          </a:p>
          <a:p>
            <a:pPr lvl="0" indent="449263" fontAlgn="base">
              <a:spcBef>
                <a:spcPct val="0"/>
              </a:spcBef>
              <a:spcAft>
                <a:spcPct val="0"/>
              </a:spcAft>
            </a:pPr>
            <a:r>
              <a:rPr lang="pl-PL" dirty="0" smtClean="0">
                <a:latin typeface="Times New Roman" pitchFamily="18" charset="0"/>
                <a:ea typeface="Times New Roman" pitchFamily="18" charset="0"/>
                <a:cs typeface="Times New Roman" pitchFamily="18" charset="0"/>
              </a:rPr>
              <a:t>Kolejnym nowym daniem była zupa </a:t>
            </a:r>
            <a:r>
              <a:rPr lang="pl-PL" dirty="0" err="1" smtClean="0">
                <a:latin typeface="Times New Roman" pitchFamily="18" charset="0"/>
                <a:ea typeface="Times New Roman" pitchFamily="18" charset="0"/>
                <a:cs typeface="Times New Roman" pitchFamily="18" charset="0"/>
              </a:rPr>
              <a:t>ramen</a:t>
            </a:r>
            <a:r>
              <a:rPr lang="pl-PL" dirty="0" smtClean="0">
                <a:latin typeface="Times New Roman" pitchFamily="18" charset="0"/>
                <a:ea typeface="Times New Roman" pitchFamily="18" charset="0"/>
                <a:cs typeface="Times New Roman" pitchFamily="18" charset="0"/>
              </a:rPr>
              <a:t>. </a:t>
            </a:r>
          </a:p>
          <a:p>
            <a:pPr lvl="0" indent="449263" fontAlgn="base">
              <a:spcBef>
                <a:spcPct val="0"/>
              </a:spcBef>
              <a:spcAft>
                <a:spcPct val="0"/>
              </a:spcAft>
            </a:pPr>
            <a:r>
              <a:rPr lang="pl-PL" dirty="0" smtClean="0">
                <a:latin typeface="Times New Roman" pitchFamily="18" charset="0"/>
                <a:ea typeface="Times New Roman" pitchFamily="18" charset="0"/>
                <a:cs typeface="Times New Roman" pitchFamily="18" charset="0"/>
              </a:rPr>
              <a:t>Szósty dzień, był najsmutniejszym dniem, ponieważ następnego dnia </a:t>
            </a:r>
          </a:p>
          <a:p>
            <a:pPr lvl="0" indent="449263" fontAlgn="base">
              <a:spcBef>
                <a:spcPct val="0"/>
              </a:spcBef>
              <a:spcAft>
                <a:spcPct val="0"/>
              </a:spcAft>
            </a:pPr>
            <a:r>
              <a:rPr lang="pl-PL" dirty="0" smtClean="0">
                <a:latin typeface="Times New Roman" pitchFamily="18" charset="0"/>
                <a:ea typeface="Times New Roman" pitchFamily="18" charset="0"/>
                <a:cs typeface="Times New Roman" pitchFamily="18" charset="0"/>
              </a:rPr>
              <a:t>rano wyjeżdżaliśmy z Poronina. Tego dnia po raz ostatni poszliśmy nad </a:t>
            </a:r>
          </a:p>
          <a:p>
            <a:r>
              <a:rPr lang="pl-PL" dirty="0" smtClean="0">
                <a:latin typeface="Times New Roman" pitchFamily="18" charset="0"/>
                <a:ea typeface="Times New Roman" pitchFamily="18" charset="0"/>
                <a:cs typeface="Times New Roman" pitchFamily="18" charset="0"/>
              </a:rPr>
              <a:t>naszą ulubioną rzeczkę pomyśleć nad filmem, który zrobimy podczas bloku wieczornego na pożegnanie. Wpadliśmy na pomysł aby nagrać film pt. „6 sposobów na </a:t>
            </a:r>
            <a:r>
              <a:rPr lang="pl-PL" dirty="0" err="1" smtClean="0">
                <a:latin typeface="Times New Roman" pitchFamily="18" charset="0"/>
                <a:ea typeface="Times New Roman" pitchFamily="18" charset="0"/>
                <a:cs typeface="Times New Roman" pitchFamily="18" charset="0"/>
              </a:rPr>
              <a:t>chiliout</a:t>
            </a:r>
            <a:r>
              <a:rPr lang="pl-PL" dirty="0" smtClean="0">
                <a:latin typeface="Times New Roman" pitchFamily="18" charset="0"/>
                <a:ea typeface="Times New Roman" pitchFamily="18" charset="0"/>
                <a:cs typeface="Times New Roman" pitchFamily="18" charset="0"/>
              </a:rPr>
              <a:t>”. Wieczorem zaprezentowałyśmy nasz film i obejrzałyśmy twórczość innych. Później wszyscy zaczęliśmy się żegnać. Było rozdanie dyplomów oraz innych rzeczy. Po bloku wieczornym mogliśmy zamówić pizzę oraz obejrzeć film w jednej z sal. </a:t>
            </a:r>
          </a:p>
          <a:p>
            <a:r>
              <a:rPr lang="pl-PL" dirty="0" smtClean="0">
                <a:latin typeface="Times New Roman" pitchFamily="18" charset="0"/>
                <a:cs typeface="Times New Roman" pitchFamily="18" charset="0"/>
              </a:rPr>
              <a:t>	Siódmy dzień, czyli dzień wyjazdu. Pożegnałyśmy się z panem Tomkiem oraz z dziewczynami z naszego obozu. Wyjechałyśmy. Najgorsze było pożegnanie w Łodzi. Wtedy wysiadała osoba, z którą się najbardziej zaprzyjaźniłyśmy, a była to Michasia. </a:t>
            </a:r>
          </a:p>
          <a:p>
            <a:r>
              <a:rPr lang="pl-PL" dirty="0" smtClean="0">
                <a:latin typeface="Times New Roman" pitchFamily="18" charset="0"/>
                <a:cs typeface="Times New Roman" pitchFamily="18" charset="0"/>
              </a:rPr>
              <a:t>Jestem pewna, że będę bardzo dobrze wspominała obóz poszukiwaczy przygód. Poznałam tam cudowne osoby i szczerze za nimi tęsknię.</a:t>
            </a:r>
          </a:p>
          <a:p>
            <a:r>
              <a:rPr lang="pl-PL" dirty="0" smtClean="0">
                <a:latin typeface="Times New Roman" pitchFamily="18" charset="0"/>
                <a:cs typeface="Times New Roman" pitchFamily="18" charset="0"/>
              </a:rPr>
              <a:t>	</a:t>
            </a:r>
            <a:r>
              <a:rPr lang="pl-PL" sz="1400" dirty="0" smtClean="0">
                <a:latin typeface="Times New Roman" pitchFamily="18" charset="0"/>
                <a:cs typeface="Times New Roman" pitchFamily="18" charset="0"/>
              </a:rPr>
              <a:t>                           						 Nikola Góra</a:t>
            </a:r>
          </a:p>
          <a:p>
            <a:r>
              <a:rPr lang="pl-PL" dirty="0" smtClean="0">
                <a:latin typeface="Times New Roman" pitchFamily="18" charset="0"/>
                <a:cs typeface="Times New Roman" pitchFamily="18" charset="0"/>
              </a:rPr>
              <a:t>       								     </a:t>
            </a:r>
            <a:r>
              <a:rPr lang="pl-PL" sz="1200" dirty="0" smtClean="0">
                <a:latin typeface="Times New Roman" pitchFamily="18" charset="0"/>
                <a:cs typeface="Times New Roman" pitchFamily="18" charset="0"/>
              </a:rPr>
              <a:t>fot. I.P.</a:t>
            </a:r>
          </a:p>
          <a:p>
            <a:r>
              <a:rPr lang="pl-PL" sz="1200" dirty="0" smtClean="0">
                <a:latin typeface="Times New Roman" pitchFamily="18" charset="0"/>
                <a:cs typeface="Times New Roman" pitchFamily="18" charset="0"/>
              </a:rPr>
              <a:t> </a:t>
            </a:r>
          </a:p>
          <a:p>
            <a:r>
              <a:rPr lang="pl-PL" sz="2400" b="1" dirty="0" smtClean="0"/>
              <a:t> </a:t>
            </a:r>
            <a:endParaRPr lang="pl-PL" sz="2400" dirty="0" smtClean="0"/>
          </a:p>
          <a:p>
            <a:pPr lvl="0" indent="449263" fontAlgn="base">
              <a:spcBef>
                <a:spcPct val="0"/>
              </a:spcBef>
              <a:spcAft>
                <a:spcPct val="0"/>
              </a:spcAft>
            </a:pPr>
            <a:endParaRPr lang="pl-PL" sz="2400" dirty="0" smtClean="0">
              <a:latin typeface="Times New Roman" pitchFamily="18" charset="0"/>
              <a:cs typeface="Times New Roman" pitchFamily="18" charset="0"/>
            </a:endParaRPr>
          </a:p>
          <a:p>
            <a:pPr indent="449263" fontAlgn="base">
              <a:spcBef>
                <a:spcPct val="0"/>
              </a:spcBef>
              <a:spcAft>
                <a:spcPct val="0"/>
              </a:spcAft>
            </a:pPr>
            <a:endParaRPr lang="pl-PL" dirty="0" smtClean="0">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484" name="Obraz 1" descr="skanowanie0007"/>
          <p:cNvPicPr>
            <a:picLocks noChangeAspect="1" noChangeArrowheads="1"/>
          </p:cNvPicPr>
          <p:nvPr/>
        </p:nvPicPr>
        <p:blipFill>
          <a:blip r:embed="rId2"/>
          <a:srcRect l="3131" t="7275" r="69337" b="46298"/>
          <a:stretch>
            <a:fillRect/>
          </a:stretch>
        </p:blipFill>
        <p:spPr bwMode="auto">
          <a:xfrm>
            <a:off x="7358082" y="1643050"/>
            <a:ext cx="1308804" cy="1596040"/>
          </a:xfrm>
          <a:prstGeom prst="rect">
            <a:avLst/>
          </a:prstGeom>
          <a:noFill/>
        </p:spPr>
      </p:pic>
      <p:sp>
        <p:nvSpPr>
          <p:cNvPr id="20486" name="Rectangle 6"/>
          <p:cNvSpPr>
            <a:spLocks noChangeArrowheads="1"/>
          </p:cNvSpPr>
          <p:nvPr/>
        </p:nvSpPr>
        <p:spPr bwMode="auto">
          <a:xfrm>
            <a:off x="285720" y="2703968"/>
            <a:ext cx="88582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pl-PL" sz="14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7410" name="Obraz 3" descr="http://drukarska.net/biblioteka/images/remote/https--encrypted-tbn3.gstatic.com-imagesqtbnANd9GcREJqKwOvu8na01z7BvM4PLkYFtR60fGxrIKsQ4FkYjcZXistyfeQ"/>
          <p:cNvPicPr>
            <a:picLocks noChangeAspect="1" noChangeArrowheads="1"/>
          </p:cNvPicPr>
          <p:nvPr/>
        </p:nvPicPr>
        <p:blipFill>
          <a:blip r:embed="rId2" r:link="rId3"/>
          <a:srcRect/>
          <a:stretch>
            <a:fillRect/>
          </a:stretch>
        </p:blipFill>
        <p:spPr bwMode="auto">
          <a:xfrm>
            <a:off x="1214414" y="1142984"/>
            <a:ext cx="1317625" cy="1385888"/>
          </a:xfrm>
          <a:prstGeom prst="rect">
            <a:avLst/>
          </a:prstGeom>
          <a:noFill/>
        </p:spPr>
      </p:pic>
      <p:sp>
        <p:nvSpPr>
          <p:cNvPr id="17411" name="Rectangle 3"/>
          <p:cNvSpPr>
            <a:spLocks noChangeArrowheads="1"/>
          </p:cNvSpPr>
          <p:nvPr/>
        </p:nvSpPr>
        <p:spPr bwMode="auto">
          <a:xfrm>
            <a:off x="0" y="0"/>
            <a:ext cx="6296917" cy="14927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89150" algn="l"/>
              </a:tabLst>
            </a:pP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2089150" algn="l"/>
              </a:tabLst>
            </a:pPr>
            <a:endParaRPr lang="pl-PL" sz="11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089150" algn="l"/>
              </a:tabLst>
            </a:pPr>
            <a:endParaRPr kumimoji="0" lang="pl-PL" sz="1100" b="0"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089150" algn="l"/>
              </a:tabLst>
            </a:pPr>
            <a:r>
              <a:rPr lang="pl-PL" sz="1100" dirty="0" smtClean="0">
                <a:solidFill>
                  <a:srgbClr val="1F497D"/>
                </a:solidFill>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2089150" algn="l"/>
              </a:tabLst>
            </a:pPr>
            <a:endParaRPr kumimoji="0" lang="pl-PL" sz="1100" b="0"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089150" algn="l"/>
              </a:tabLst>
            </a:pPr>
            <a:r>
              <a:rPr lang="pl-PL" sz="1100" dirty="0" smtClean="0">
                <a:solidFill>
                  <a:srgbClr val="1F497D"/>
                </a:solidFill>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rPr>
              <a:t>BIBLIOTEKA POLECA</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89150" algn="l"/>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1643042" y="642918"/>
            <a:ext cx="6858048"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3546475" algn="l"/>
              </a:tabLst>
            </a:pP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3546475" algn="l"/>
              </a:tabLst>
            </a:pP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l" defTabSz="914400" rtl="0" eaLnBrk="0" fontAlgn="base" latinLnBrk="0" hangingPunct="0">
              <a:lnSpc>
                <a:spcPct val="100000"/>
              </a:lnSpc>
              <a:spcBef>
                <a:spcPct val="0"/>
              </a:spcBef>
              <a:spcAft>
                <a:spcPct val="0"/>
              </a:spcAft>
              <a:buClrTx/>
              <a:buSzTx/>
              <a:buFontTx/>
              <a:buNone/>
              <a:tabLst>
                <a:tab pos="3546475" algn="l"/>
              </a:tabLst>
            </a:pPr>
            <a:endParaRPr lang="pl-PL" sz="1100" dirty="0" smtClean="0">
              <a:latin typeface="Times New Roman" pitchFamily="18" charset="0"/>
              <a:ea typeface="Times New Roman" pitchFamily="18" charset="0"/>
              <a:cs typeface="Times New Roman" pitchFamily="18" charset="0"/>
            </a:endParaRPr>
          </a:p>
          <a:p>
            <a:r>
              <a:rPr lang="pl-PL" dirty="0" smtClean="0">
                <a:solidFill>
                  <a:srgbClr val="1F497D"/>
                </a:solidFill>
                <a:latin typeface="Times New Roman" pitchFamily="18" charset="0"/>
                <a:ea typeface="Times New Roman" pitchFamily="18" charset="0"/>
                <a:cs typeface="Times New Roman" pitchFamily="18" charset="0"/>
              </a:rPr>
              <a:t>                                                              </a:t>
            </a:r>
          </a:p>
          <a:p>
            <a:r>
              <a:rPr lang="pl-PL" dirty="0" smtClean="0">
                <a:solidFill>
                  <a:srgbClr val="1F497D"/>
                </a:solidFill>
                <a:latin typeface="Times New Roman" pitchFamily="18" charset="0"/>
                <a:cs typeface="Times New Roman" pitchFamily="18" charset="0"/>
              </a:rPr>
              <a:t>			               </a:t>
            </a:r>
            <a:r>
              <a:rPr lang="pl-PL" dirty="0" smtClean="0">
                <a:solidFill>
                  <a:srgbClr val="0070C0"/>
                </a:solidFill>
              </a:rPr>
              <a:t>Dla uczniów klas 1 i 3</a:t>
            </a:r>
          </a:p>
          <a:p>
            <a:endParaRPr lang="pl-PL" dirty="0" smtClean="0">
              <a:solidFill>
                <a:srgbClr val="0070C0"/>
              </a:solidFill>
            </a:endParaRPr>
          </a:p>
          <a:p>
            <a:r>
              <a:rPr lang="pl-PL" b="1" dirty="0" smtClean="0">
                <a:solidFill>
                  <a:srgbClr val="0070C0"/>
                </a:solidFill>
              </a:rPr>
              <a:t>                                                         </a:t>
            </a:r>
            <a:r>
              <a:rPr lang="pl-PL" b="1" i="1" dirty="0" smtClean="0">
                <a:solidFill>
                  <a:srgbClr val="0070C0"/>
                </a:solidFill>
              </a:rPr>
              <a:t>Nie ma nudnych dni</a:t>
            </a:r>
            <a:endParaRPr lang="pl-PL" i="1" dirty="0" smtClean="0">
              <a:solidFill>
                <a:srgbClr val="0070C0"/>
              </a:solidFill>
            </a:endParaRPr>
          </a:p>
          <a:p>
            <a:r>
              <a:rPr lang="pl-PL" b="1" i="1" dirty="0" smtClean="0">
                <a:solidFill>
                  <a:srgbClr val="0070C0"/>
                </a:solidFill>
              </a:rPr>
              <a:t>                                                     </a:t>
            </a:r>
            <a:r>
              <a:rPr lang="pl-PL" dirty="0" smtClean="0">
                <a:solidFill>
                  <a:srgbClr val="0070C0"/>
                </a:solidFill>
              </a:rPr>
              <a:t>Autor: Renata Piątkowska</a:t>
            </a:r>
          </a:p>
          <a:p>
            <a:pPr marL="0" marR="0" lvl="0" indent="449263" algn="l" defTabSz="914400" rtl="0" eaLnBrk="0" fontAlgn="base" latinLnBrk="0" hangingPunct="0">
              <a:lnSpc>
                <a:spcPct val="100000"/>
              </a:lnSpc>
              <a:spcBef>
                <a:spcPct val="0"/>
              </a:spcBef>
              <a:spcAft>
                <a:spcPct val="0"/>
              </a:spcAft>
              <a:buClrTx/>
              <a:buSzTx/>
              <a:buFontTx/>
              <a:buNone/>
              <a:tabLst>
                <a:tab pos="3546475" algn="l"/>
              </a:tabLst>
            </a:pPr>
            <a:endParaRPr kumimoji="0" lang="pl-PL" b="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3546475" algn="l"/>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2500298" y="2839143"/>
            <a:ext cx="628654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pl-PL" dirty="0" smtClean="0">
              <a:solidFill>
                <a:srgbClr val="0070C0"/>
              </a:solidFill>
            </a:endParaRPr>
          </a:p>
          <a:p>
            <a:pPr algn="just">
              <a:lnSpc>
                <a:spcPct val="150000"/>
              </a:lnSpc>
            </a:pPr>
            <a:r>
              <a:rPr lang="pl-PL" dirty="0" smtClean="0">
                <a:solidFill>
                  <a:srgbClr val="0070C0"/>
                </a:solidFill>
                <a:latin typeface="Times New Roman" pitchFamily="18" charset="0"/>
                <a:cs typeface="Times New Roman" pitchFamily="18" charset="0"/>
              </a:rPr>
              <a:t>Ta książka opowiada nam o bardzo licznych, często  zabawnych, czasem również smutnych momentach z życia 3-klasisty Maciusia, jego mamy i taty oraz siostrzyczki Oliwki. Każdy dzień miał być zwyczajny, jednak z czasem okazywało się, że u Maćka żaden dzień nie jest zwykły. Każdego dnia coś się działo  i po prostu "nie ma nudnych dni" :) </a:t>
            </a:r>
            <a:endParaRPr lang="pl-PL" dirty="0">
              <a:solidFill>
                <a:srgbClr val="0070C0"/>
              </a:solidFill>
              <a:latin typeface="Times New Roman" pitchFamily="18" charset="0"/>
              <a:cs typeface="Times New Roman" pitchFamily="18" charset="0"/>
            </a:endParaRPr>
          </a:p>
        </p:txBody>
      </p:sp>
      <p:pic>
        <p:nvPicPr>
          <p:cNvPr id="8" name="Obraz 7"/>
          <p:cNvPicPr/>
          <p:nvPr/>
        </p:nvPicPr>
        <p:blipFill>
          <a:blip r:embed="rId4"/>
          <a:srcRect/>
          <a:stretch>
            <a:fillRect/>
          </a:stretch>
        </p:blipFill>
        <p:spPr bwMode="auto">
          <a:xfrm>
            <a:off x="285720" y="3071810"/>
            <a:ext cx="1928826" cy="2571768"/>
          </a:xfrm>
          <a:prstGeom prst="rect">
            <a:avLst/>
          </a:prstGeom>
          <a:noFill/>
        </p:spPr>
      </p:pic>
      <p:sp>
        <p:nvSpPr>
          <p:cNvPr id="9" name="Prostokąt 8"/>
          <p:cNvSpPr/>
          <p:nvPr/>
        </p:nvSpPr>
        <p:spPr>
          <a:xfrm>
            <a:off x="357158" y="285728"/>
            <a:ext cx="4832960" cy="400110"/>
          </a:xfrm>
          <a:prstGeom prst="rect">
            <a:avLst/>
          </a:prstGeom>
        </p:spPr>
        <p:txBody>
          <a:bodyPr wrap="square">
            <a:spAutoFit/>
          </a:bodyPr>
          <a:lstStyle/>
          <a:p>
            <a:pPr lvl="0" fontAlgn="base">
              <a:spcBef>
                <a:spcPct val="0"/>
              </a:spcBef>
              <a:spcAft>
                <a:spcPct val="0"/>
              </a:spcAft>
            </a:pPr>
            <a:r>
              <a:rPr lang="pl-PL" sz="2000" b="1" dirty="0" smtClean="0">
                <a:solidFill>
                  <a:schemeClr val="accent1"/>
                </a:solidFill>
                <a:latin typeface="Kristen ITC" pitchFamily="66" charset="0"/>
                <a:ea typeface="Times New Roman" pitchFamily="18" charset="0"/>
                <a:cs typeface="Times New Roman" pitchFamily="18" charset="0"/>
              </a:rPr>
              <a:t>Polecamy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500042"/>
            <a:ext cx="828680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457200" algn="l"/>
              </a:tabLst>
            </a:pPr>
            <a:endParaRPr lang="pl-PL" sz="1600" dirty="0" smtClean="0"/>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pl-PL" sz="1600" b="0" i="0" u="none" strike="noStrike" cap="none" normalizeH="0" baseline="0" dirty="0" smtClean="0">
              <a:ln>
                <a:noFill/>
              </a:ln>
              <a:solidFill>
                <a:schemeClr val="tx1"/>
              </a:solidFill>
              <a:effectLst/>
              <a:cs typeface="Arial" pitchFamily="34" charset="0"/>
            </a:endParaRPr>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6387" name="Rectangle 3"/>
          <p:cNvSpPr>
            <a:spLocks noChangeArrowheads="1"/>
          </p:cNvSpPr>
          <p:nvPr/>
        </p:nvSpPr>
        <p:spPr bwMode="auto">
          <a:xfrm>
            <a:off x="285720" y="285728"/>
            <a:ext cx="842968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b="1" dirty="0" smtClean="0"/>
              <a:t> 						</a:t>
            </a:r>
          </a:p>
          <a:p>
            <a:r>
              <a:rPr lang="pl-PL" b="1" dirty="0" smtClean="0">
                <a:solidFill>
                  <a:srgbClr val="0070C0"/>
                </a:solidFill>
              </a:rPr>
              <a:t>					      </a:t>
            </a:r>
            <a:r>
              <a:rPr lang="pl-PL" dirty="0" smtClean="0">
                <a:solidFill>
                  <a:srgbClr val="0070C0"/>
                </a:solidFill>
              </a:rPr>
              <a:t>Dla uczniów klas 4 i 6</a:t>
            </a:r>
          </a:p>
          <a:p>
            <a:endParaRPr lang="pl-PL" dirty="0" smtClean="0">
              <a:solidFill>
                <a:srgbClr val="0070C0"/>
              </a:solidFill>
            </a:endParaRPr>
          </a:p>
          <a:p>
            <a:r>
              <a:rPr lang="pl-PL" b="1" dirty="0" smtClean="0">
                <a:solidFill>
                  <a:srgbClr val="0070C0"/>
                </a:solidFill>
              </a:rPr>
              <a:t>				</a:t>
            </a:r>
            <a:r>
              <a:rPr lang="pl-PL" b="1" i="1" dirty="0" smtClean="0">
                <a:solidFill>
                  <a:srgbClr val="0070C0"/>
                </a:solidFill>
              </a:rPr>
              <a:t>Historia Patryka którego nic nie spotyka </a:t>
            </a:r>
          </a:p>
          <a:p>
            <a:endParaRPr lang="pl-PL" b="1" i="1" dirty="0" smtClean="0">
              <a:solidFill>
                <a:srgbClr val="0070C0"/>
              </a:solidFill>
            </a:endParaRPr>
          </a:p>
          <a:p>
            <a:r>
              <a:rPr lang="pl-PL" i="1" dirty="0" smtClean="0">
                <a:solidFill>
                  <a:srgbClr val="0070C0"/>
                </a:solidFill>
              </a:rPr>
              <a:t>					       </a:t>
            </a:r>
            <a:r>
              <a:rPr lang="pl-PL" dirty="0" smtClean="0">
                <a:solidFill>
                  <a:srgbClr val="0070C0"/>
                </a:solidFill>
              </a:rPr>
              <a:t>Autor: Pierre </a:t>
            </a:r>
            <a:r>
              <a:rPr lang="pl-PL" dirty="0" err="1" smtClean="0">
                <a:solidFill>
                  <a:srgbClr val="0070C0"/>
                </a:solidFill>
              </a:rPr>
              <a:t>Gripari</a:t>
            </a:r>
            <a:endParaRPr lang="pl-PL" dirty="0" smtClean="0">
              <a:solidFill>
                <a:srgbClr val="0070C0"/>
              </a:solidFill>
            </a:endParaRPr>
          </a:p>
          <a:p>
            <a:endParaRPr lang="pl-PL" i="1" dirty="0" smtClean="0">
              <a:solidFill>
                <a:srgbClr val="0070C0"/>
              </a:solidFill>
            </a:endParaRPr>
          </a:p>
          <a:p>
            <a:endParaRPr lang="pl-PL" i="1" dirty="0" smtClean="0">
              <a:solidFill>
                <a:srgbClr val="0070C0"/>
              </a:solidFill>
            </a:endParaRPr>
          </a:p>
          <a:p>
            <a:endParaRPr lang="pl-PL" i="1" dirty="0" smtClean="0">
              <a:solidFill>
                <a:srgbClr val="0070C0"/>
              </a:solidFill>
            </a:endParaRPr>
          </a:p>
          <a:p>
            <a:pPr>
              <a:lnSpc>
                <a:spcPct val="150000"/>
              </a:lnSpc>
            </a:pPr>
            <a:r>
              <a:rPr lang="pl-PL" i="1" dirty="0" smtClean="0">
                <a:solidFill>
                  <a:srgbClr val="0070C0"/>
                </a:solidFill>
              </a:rPr>
              <a:t>				</a:t>
            </a:r>
            <a:r>
              <a:rPr lang="pl-PL" dirty="0" smtClean="0">
                <a:solidFill>
                  <a:srgbClr val="0070C0"/>
                </a:solidFill>
                <a:latin typeface="Times New Roman" pitchFamily="18" charset="0"/>
                <a:cs typeface="Times New Roman" pitchFamily="18" charset="0"/>
              </a:rPr>
              <a:t>Tytułowemu bohaterowi – Patrykowi 						podobno nic się w życiu nie przydarza, ma 					on ogromną wyobraźnię i chętnie snuje 					przedziwne, czasem zabawne, czasem 						straszne opowieści, których z zapartym 					tchem słucha mały Janek. Ale czy... Patryka 					na pewno nic nie spotyka?</a:t>
            </a:r>
          </a:p>
          <a:p>
            <a:pPr marL="0" marR="0" lvl="0" indent="449263" algn="l" defTabSz="914400" rtl="0" eaLnBrk="0" fontAlgn="base" latinLnBrk="0" hangingPunct="0">
              <a:lnSpc>
                <a:spcPct val="150000"/>
              </a:lnSpc>
              <a:spcBef>
                <a:spcPct val="0"/>
              </a:spcBef>
              <a:spcAft>
                <a:spcPct val="0"/>
              </a:spcAft>
              <a:buClrTx/>
              <a:buSzTx/>
              <a:buFontTx/>
              <a:buNone/>
              <a:tabLst>
                <a:tab pos="4765675" algn="l"/>
              </a:tabLst>
            </a:pP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765675" algn="l"/>
              </a:tabLst>
            </a:pPr>
            <a:r>
              <a:rPr kumimoji="0" lang="pl-PL"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Prostokąt 6"/>
          <p:cNvSpPr/>
          <p:nvPr/>
        </p:nvSpPr>
        <p:spPr>
          <a:xfrm>
            <a:off x="-615911" y="4693722"/>
            <a:ext cx="1107996" cy="369332"/>
          </a:xfrm>
          <a:prstGeom prst="rect">
            <a:avLst/>
          </a:prstGeom>
        </p:spPr>
        <p:txBody>
          <a:bodyPr wrap="none">
            <a:spAutoFit/>
          </a:bodyPr>
          <a:lstStyle/>
          <a:p>
            <a:r>
              <a:rPr lang="pl-PL" dirty="0" smtClean="0">
                <a:solidFill>
                  <a:srgbClr val="1F497D"/>
                </a:solidFill>
                <a:latin typeface="Bookman Old Style" pitchFamily="18" charset="0"/>
                <a:ea typeface="Times New Roman" pitchFamily="18" charset="0"/>
                <a:cs typeface="Times New Roman" pitchFamily="18" charset="0"/>
              </a:rPr>
              <a:t>	</a:t>
            </a:r>
            <a:endParaRPr lang="pl-PL" dirty="0"/>
          </a:p>
        </p:txBody>
      </p:sp>
      <p:pic>
        <p:nvPicPr>
          <p:cNvPr id="9" name="Obraz 8"/>
          <p:cNvPicPr/>
          <p:nvPr/>
        </p:nvPicPr>
        <p:blipFill>
          <a:blip r:embed="rId2"/>
          <a:srcRect/>
          <a:stretch>
            <a:fillRect/>
          </a:stretch>
        </p:blipFill>
        <p:spPr bwMode="auto">
          <a:xfrm>
            <a:off x="857224" y="2643182"/>
            <a:ext cx="2286016"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600" b="1" i="1" dirty="0" smtClean="0">
              <a:latin typeface="Times New Roman" pitchFamily="18" charset="0"/>
              <a:ea typeface="Times New Roman" pitchFamily="18" charset="0"/>
              <a:cs typeface="Times New Roman" pitchFamily="18" charset="0"/>
            </a:endParaRPr>
          </a:p>
        </p:txBody>
      </p:sp>
      <p:pic>
        <p:nvPicPr>
          <p:cNvPr id="5" name="Obraz 4"/>
          <p:cNvPicPr/>
          <p:nvPr/>
        </p:nvPicPr>
        <p:blipFill>
          <a:blip r:embed="rId2"/>
          <a:srcRect/>
          <a:stretch>
            <a:fillRect/>
          </a:stretch>
        </p:blipFill>
        <p:spPr bwMode="auto">
          <a:xfrm>
            <a:off x="3071802" y="285728"/>
            <a:ext cx="5715040" cy="1571636"/>
          </a:xfrm>
          <a:prstGeom prst="rect">
            <a:avLst/>
          </a:prstGeom>
          <a:noFill/>
          <a:ln w="9525">
            <a:noFill/>
            <a:miter lim="800000"/>
            <a:headEnd/>
            <a:tailEnd/>
          </a:ln>
        </p:spPr>
      </p:pic>
      <p:sp>
        <p:nvSpPr>
          <p:cNvPr id="13313" name="Rectangle 1"/>
          <p:cNvSpPr>
            <a:spLocks noChangeArrowheads="1"/>
          </p:cNvSpPr>
          <p:nvPr/>
        </p:nvSpPr>
        <p:spPr bwMode="auto">
          <a:xfrm>
            <a:off x="214282" y="0"/>
            <a:ext cx="8715436"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300" b="1" i="1"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sz="1300" b="1" i="1" dirty="0" smtClean="0">
              <a:solidFill>
                <a:srgbClr val="1F497D"/>
              </a:solidFill>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300" b="1" i="1"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sz="1300" b="1" i="1" dirty="0" smtClean="0">
              <a:solidFill>
                <a:srgbClr val="1F497D"/>
              </a:solidFill>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300" b="1" i="1"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sz="1300" b="1" i="1" dirty="0" smtClean="0">
              <a:solidFill>
                <a:srgbClr val="1F497D"/>
              </a:solidFill>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300" b="1" i="1"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sz="1300" b="1" i="1" dirty="0" smtClean="0">
              <a:solidFill>
                <a:srgbClr val="1F497D"/>
              </a:solidFill>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300" b="1" i="1"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sz="1300" b="1" i="1" dirty="0" smtClean="0">
              <a:solidFill>
                <a:srgbClr val="1F497D"/>
              </a:solidFill>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50000"/>
              </a:lnSpc>
              <a:spcBef>
                <a:spcPct val="0"/>
              </a:spcBef>
              <a:spcAft>
                <a:spcPct val="0"/>
              </a:spcAft>
              <a:buClrTx/>
              <a:buSzTx/>
              <a:buFontTx/>
              <a:buNone/>
              <a:tabLst/>
            </a:pPr>
            <a:r>
              <a:rPr kumimoji="0" lang="pl-PL" b="1"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rPr>
              <a:t>Starszym czytelnikom polecamy powieści z serii "miętowej" Ewy Nowak.</a:t>
            </a:r>
            <a:r>
              <a:rPr kumimoji="0" lang="pl-PL" b="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rPr>
              <a:t> Tematy, którymi zajmuje się autorka, to trudne wybory, pokonywanie własnych słabości, konieczność świadomego podejmowania walki o to, na czym człowiekowi najbardziej zależy, naturalne trudności w odróżnieniu dobra i zła, konsekwencje krótkowzroczności i bezmyślności, uwikłanie w niejednoznaczne sytuacje rodzinne, słabość psychiczna lub kalectwo ciała.</a:t>
            </a:r>
            <a:endParaRPr kumimoji="0" lang="pl-PL" b="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Obraz 6"/>
          <p:cNvPicPr/>
          <p:nvPr/>
        </p:nvPicPr>
        <p:blipFill>
          <a:blip r:embed="rId3"/>
          <a:srcRect/>
          <a:stretch>
            <a:fillRect/>
          </a:stretch>
        </p:blipFill>
        <p:spPr bwMode="auto">
          <a:xfrm>
            <a:off x="285720" y="4500570"/>
            <a:ext cx="5817943" cy="1707120"/>
          </a:xfrm>
          <a:prstGeom prst="rect">
            <a:avLst/>
          </a:prstGeom>
          <a:noFill/>
          <a:ln w="9525">
            <a:noFill/>
            <a:miter lim="800000"/>
            <a:headEnd/>
            <a:tailEnd/>
          </a:ln>
        </p:spPr>
      </p:pic>
      <p:sp>
        <p:nvSpPr>
          <p:cNvPr id="11" name="Prostokąt 10"/>
          <p:cNvSpPr/>
          <p:nvPr/>
        </p:nvSpPr>
        <p:spPr>
          <a:xfrm>
            <a:off x="7286644" y="6000768"/>
            <a:ext cx="1643074" cy="646331"/>
          </a:xfrm>
          <a:prstGeom prst="rect">
            <a:avLst/>
          </a:prstGeom>
        </p:spPr>
        <p:txBody>
          <a:bodyPr wrap="square">
            <a:spAutoFit/>
          </a:bodyPr>
          <a:lstStyle/>
          <a:p>
            <a:pPr lvl="0" fontAlgn="base">
              <a:spcBef>
                <a:spcPct val="0"/>
              </a:spcBef>
              <a:spcAft>
                <a:spcPct val="0"/>
              </a:spcAft>
              <a:tabLst>
                <a:tab pos="4427538" algn="l"/>
              </a:tabLst>
            </a:pPr>
            <a:endParaRPr lang="pl-PL" sz="1200" dirty="0" smtClean="0">
              <a:solidFill>
                <a:prstClr val="black"/>
              </a:solidFill>
              <a:latin typeface="Times New Roman" pitchFamily="18" charset="0"/>
              <a:ea typeface="Times New Roman" pitchFamily="18" charset="0"/>
              <a:cs typeface="Times New Roman" pitchFamily="18" charset="0"/>
            </a:endParaRPr>
          </a:p>
          <a:p>
            <a:pPr lvl="0" fontAlgn="base">
              <a:spcBef>
                <a:spcPct val="0"/>
              </a:spcBef>
              <a:spcAft>
                <a:spcPct val="0"/>
              </a:spcAft>
              <a:tabLst>
                <a:tab pos="4427538" algn="l"/>
              </a:tabLst>
            </a:pPr>
            <a:r>
              <a:rPr lang="pl-PL" sz="1200" dirty="0" smtClean="0">
                <a:solidFill>
                  <a:prstClr val="black"/>
                </a:solidFill>
                <a:latin typeface="Times New Roman" pitchFamily="18" charset="0"/>
                <a:ea typeface="Times New Roman" pitchFamily="18" charset="0"/>
                <a:cs typeface="Times New Roman" pitchFamily="18" charset="0"/>
              </a:rPr>
              <a:t>      Joanna Gaweł </a:t>
            </a:r>
          </a:p>
          <a:p>
            <a:pPr lvl="0" fontAlgn="base">
              <a:spcBef>
                <a:spcPct val="0"/>
              </a:spcBef>
              <a:spcAft>
                <a:spcPct val="0"/>
              </a:spcAft>
              <a:tabLst>
                <a:tab pos="4427538" algn="l"/>
              </a:tabLst>
            </a:pPr>
            <a:r>
              <a:rPr lang="pl-PL" sz="1200" dirty="0" smtClean="0">
                <a:solidFill>
                  <a:prstClr val="black"/>
                </a:solidFill>
                <a:latin typeface="Times New Roman" pitchFamily="18" charset="0"/>
                <a:ea typeface="Times New Roman" pitchFamily="18" charset="0"/>
                <a:cs typeface="Times New Roman" pitchFamily="18" charset="0"/>
              </a:rPr>
              <a:t>         </a:t>
            </a:r>
            <a:r>
              <a:rPr lang="pl-PL" sz="1000" dirty="0" err="1" smtClean="0">
                <a:solidFill>
                  <a:prstClr val="black"/>
                </a:solidFill>
                <a:latin typeface="Times New Roman" pitchFamily="18" charset="0"/>
                <a:ea typeface="Times New Roman" pitchFamily="18" charset="0"/>
                <a:cs typeface="Times New Roman" pitchFamily="18" charset="0"/>
              </a:rPr>
              <a:t>ilustr</a:t>
            </a:r>
            <a:r>
              <a:rPr lang="pl-PL" sz="1000" dirty="0" smtClean="0">
                <a:solidFill>
                  <a:prstClr val="black"/>
                </a:solidFill>
                <a:latin typeface="Times New Roman" pitchFamily="18" charset="0"/>
                <a:ea typeface="Times New Roman" pitchFamily="18" charset="0"/>
                <a:cs typeface="Times New Roman" pitchFamily="18" charset="0"/>
              </a:rPr>
              <a:t>. </a:t>
            </a:r>
            <a:r>
              <a:rPr lang="pl-PL" sz="1000" dirty="0" err="1" smtClean="0">
                <a:solidFill>
                  <a:prstClr val="black"/>
                </a:solidFill>
                <a:latin typeface="Times New Roman" pitchFamily="18" charset="0"/>
                <a:ea typeface="Times New Roman" pitchFamily="18" charset="0"/>
                <a:cs typeface="Times New Roman" pitchFamily="18" charset="0"/>
              </a:rPr>
              <a:t>internet</a:t>
            </a:r>
            <a:endParaRPr lang="pl-PL"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28596" y="0"/>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rgbClr val="00B050"/>
              </a:solidFill>
              <a:effectLst/>
              <a:latin typeface="Calibri"/>
              <a:ea typeface="Arial Unicode MS" pitchFamily="34" charset="-128"/>
              <a:cs typeface="Arial Unicode MS" pitchFamily="34" charset="-128"/>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rgbClr val="00B050"/>
              </a:solidFill>
              <a:effectLst/>
              <a:latin typeface="Calibri"/>
              <a:ea typeface="Arial Unicode MS" pitchFamily="34" charset="-128"/>
              <a:cs typeface="Arial Unicode MS" pitchFamily="34" charset="-128"/>
            </a:endParaRPr>
          </a:p>
        </p:txBody>
      </p:sp>
      <p:sp>
        <p:nvSpPr>
          <p:cNvPr id="5123" name="Rectangle 3"/>
          <p:cNvSpPr>
            <a:spLocks noChangeArrowheads="1"/>
          </p:cNvSpPr>
          <p:nvPr/>
        </p:nvSpPr>
        <p:spPr bwMode="auto">
          <a:xfrm>
            <a:off x="428596" y="214290"/>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dirty="0" smtClean="0">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14338" name="Rectangle 2"/>
          <p:cNvSpPr>
            <a:spLocks noChangeArrowheads="1"/>
          </p:cNvSpPr>
          <p:nvPr/>
        </p:nvSpPr>
        <p:spPr bwMode="auto">
          <a:xfrm>
            <a:off x="214282" y="285728"/>
            <a:ext cx="864399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chemeClr val="accent1"/>
              </a:solidFill>
              <a:effectLst/>
              <a:latin typeface="Bookman Old Style"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accent1"/>
                </a:solidFill>
                <a:effectLst/>
                <a:latin typeface="Bookman Old Style" pitchFamily="18" charset="0"/>
                <a:ea typeface="Times New Roman" pitchFamily="18" charset="0"/>
                <a:cs typeface="Times New Roman" pitchFamily="18" charset="0"/>
              </a:rPr>
              <a:t>Co w trawie piszczy? </a:t>
            </a:r>
            <a:r>
              <a:rPr kumimoji="0" lang="pl-PL" sz="2000" b="1" i="0" u="none" strike="noStrike" cap="none" normalizeH="0" baseline="0" dirty="0" err="1" smtClean="0">
                <a:ln>
                  <a:noFill/>
                </a:ln>
                <a:solidFill>
                  <a:schemeClr val="accent1"/>
                </a:solidFill>
                <a:effectLst/>
                <a:latin typeface="Bookman Old Style" pitchFamily="18" charset="0"/>
                <a:ea typeface="Times New Roman" pitchFamily="18" charset="0"/>
                <a:cs typeface="Times New Roman" pitchFamily="18" charset="0"/>
              </a:rPr>
              <a:t>Tymek</a:t>
            </a:r>
            <a:r>
              <a:rPr kumimoji="0" lang="pl-PL" sz="2000" b="1" i="0" u="none" strike="noStrike" cap="none" normalizeH="0" baseline="0" dirty="0" smtClean="0">
                <a:ln>
                  <a:noFill/>
                </a:ln>
                <a:solidFill>
                  <a:schemeClr val="accent1"/>
                </a:solidFill>
                <a:effectLst/>
                <a:latin typeface="Bookman Old Style" pitchFamily="18" charset="0"/>
                <a:ea typeface="Times New Roman" pitchFamily="18" charset="0"/>
                <a:cs typeface="Times New Roman" pitchFamily="18" charset="0"/>
              </a:rPr>
              <a:t> podsłuchuje</a:t>
            </a:r>
          </a:p>
          <a:p>
            <a:pPr marL="0" marR="0" lvl="0" indent="449263" algn="l" defTabSz="914400" rtl="0" eaLnBrk="1" fontAlgn="base" latinLnBrk="0" hangingPunct="1">
              <a:lnSpc>
                <a:spcPct val="100000"/>
              </a:lnSpc>
              <a:spcBef>
                <a:spcPct val="0"/>
              </a:spcBef>
              <a:spcAft>
                <a:spcPct val="0"/>
              </a:spcAft>
              <a:buClrTx/>
              <a:buSzTx/>
              <a:buFontTx/>
              <a:buNone/>
              <a:tabLst/>
            </a:pPr>
            <a:endParaRPr lang="pl-PL" sz="2000" b="1" dirty="0" smtClean="0">
              <a:solidFill>
                <a:schemeClr val="accent1"/>
              </a:solidFill>
              <a:latin typeface="Bookman Old Style"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chemeClr val="accent1"/>
              </a:solidFill>
              <a:effectLst/>
              <a:latin typeface="Bookman Old Style"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14339" name="Rectangle 3"/>
          <p:cNvSpPr>
            <a:spLocks noChangeArrowheads="1"/>
          </p:cNvSpPr>
          <p:nvPr/>
        </p:nvSpPr>
        <p:spPr bwMode="auto">
          <a:xfrm>
            <a:off x="285720" y="2428868"/>
            <a:ext cx="85011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lang="pl-PL" dirty="0" smtClean="0">
              <a:latin typeface="Arial Unicode MS" pitchFamily="34" charset="-128"/>
              <a:ea typeface="Arial Unicode MS" pitchFamily="34" charset="-128"/>
              <a:cs typeface="Arial Unicode MS" pitchFamily="34" charset="-128"/>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t>
            </a: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0" y="428604"/>
            <a:ext cx="91440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7675"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7675"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7675"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7675"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najmniejszych zwierząt</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pPr>
            <a:endParaRPr lang="pl-PL" dirty="0" smtClean="0">
              <a:latin typeface="Times New Roman" pitchFamily="18" charset="0"/>
              <a:ea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 tym artykule opiszę 10 zwierząt, które nie są za duże, ale bardzo ciekawe.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291" name="Rectangle 3"/>
          <p:cNvSpPr>
            <a:spLocks noChangeArrowheads="1"/>
          </p:cNvSpPr>
          <p:nvPr/>
        </p:nvSpPr>
        <p:spPr bwMode="auto">
          <a:xfrm>
            <a:off x="428596" y="1214422"/>
            <a:ext cx="857256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pl-PL" sz="14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pl-PL" dirty="0" smtClean="0">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miejsce</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wlatuje sóweczka</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kaktusowa</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Jest to mały gatunek sowy żyjącej na terenach pustyń Ameryki Północnej oraz Meksyku. Osiąga do 14,5 centymetrów długości, czyli jest wielkości wróbelka. Żywi się owadami, żukami, żabami, jaszczurkami oraz małymi ptakami. Bardzo lubi gniazdować w dziuplach wydrążonych w kaktusach.</a:t>
            </a:r>
            <a:r>
              <a:rPr kumimoji="0" lang="pl-PL"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miejscu</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znajduje się </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koliberek hawański</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Jest to gatunek ptaka z rodziny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kolibrowatych</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żyjący  na terenach lasów deszczowych i łąkach Ameryki Północnej, Południowej oraz Środkowej, na Kubie. Osiąga długość do 6 cm i waży 2 g, czyli jest wielkości palca wskazującego. Żywi się owadami  oraz nektarem. Koliberki budują gniazda z trawy oraz pajęczyn, składają najmniejsze jajka na świecie. Są jednymi z najpiękniejszych gatunków ptaków.</a:t>
            </a:r>
            <a:r>
              <a:rPr kumimoji="0" lang="pl-PL"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12289" name="Obraz 32" descr="4"/>
          <p:cNvPicPr>
            <a:picLocks noChangeAspect="1" noChangeArrowheads="1"/>
          </p:cNvPicPr>
          <p:nvPr/>
        </p:nvPicPr>
        <p:blipFill>
          <a:blip r:embed="rId2"/>
          <a:srcRect l="17448" t="17857" r="18411"/>
          <a:stretch>
            <a:fillRect/>
          </a:stretch>
        </p:blipFill>
        <p:spPr bwMode="auto">
          <a:xfrm>
            <a:off x="7643834" y="1285860"/>
            <a:ext cx="1227138" cy="11557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28596" y="785794"/>
            <a:ext cx="828680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pl-PL" sz="1600" dirty="0" smtClean="0"/>
          </a:p>
          <a:p>
            <a:pPr lvl="0"/>
            <a:endParaRPr lang="pl-PL" sz="1600" dirty="0" smtClean="0"/>
          </a:p>
          <a:p>
            <a:pPr lvl="0"/>
            <a:endParaRPr lang="pl-PL"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3315" name="Rectangle 3"/>
          <p:cNvSpPr>
            <a:spLocks noChangeArrowheads="1"/>
          </p:cNvSpPr>
          <p:nvPr/>
        </p:nvSpPr>
        <p:spPr bwMode="auto">
          <a:xfrm>
            <a:off x="285720" y="642918"/>
            <a:ext cx="850112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lang="pl-PL" dirty="0" smtClean="0"/>
              <a:t>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dirty="0" smtClean="0">
              <a:latin typeface="Arial" pitchFamily="34" charset="0"/>
              <a:ea typeface="Arial Unicode MS" pitchFamily="34" charset="-128"/>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11265" name="Rectangle 1"/>
          <p:cNvSpPr>
            <a:spLocks noChangeArrowheads="1"/>
          </p:cNvSpPr>
          <p:nvPr/>
        </p:nvSpPr>
        <p:spPr bwMode="auto">
          <a:xfrm>
            <a:off x="357158" y="214290"/>
            <a:ext cx="850112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pl-PL" dirty="0" smtClean="0">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miejscu 8.</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mojej listy znajduje się </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ryjkonos</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malutki</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Jest to gatunek nietoperza żyjący w Tajlandii i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Mjanmie</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Osiąga 30 milimetrów długości,  żywi się przede wszystkim owadami, które odnajduje za pomocą echolokacji.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 </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miejsce 7.</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wspina się </a:t>
            </a:r>
            <a:r>
              <a:rPr kumimoji="0" lang="pl-PL"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pigmejka</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karłowata</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Jest to gatunek małpki żyjącej w lasach deszczowych zachodniej Brazylii, w Kolumbii oraz na wschodnich obszarach Ekwadoru i Peru. Osiąga 16 cm długości, żywi się liśćmi, owocami, sokiem z drzew oraz owadami, rzadko jajkami ptaków.</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fontAlgn="base" hangingPunct="0">
              <a:spcBef>
                <a:spcPct val="0"/>
              </a:spcBef>
              <a:spcAft>
                <a:spcPct val="0"/>
              </a:spcAf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Na</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miejsce 6.</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wczłapuje</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ptaśnik</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plamisty.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najmniejszy gatunek żółwia na świecie. Żyje na terenach Południowej Afryki, osiąga do 10 cm długości, żywi się roślinami, owocami oraz owadami.</a:t>
            </a:r>
            <a:r>
              <a:rPr lang="pl-PL" dirty="0" smtClean="0">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pPr>
            <a:endParaRPr lang="pl-PL" dirty="0" smtClean="0">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lang="pl-PL" dirty="0" smtClean="0">
                <a:latin typeface="Times New Roman" pitchFamily="18" charset="0"/>
                <a:ea typeface="Times New Roman" pitchFamily="18" charset="0"/>
                <a:cs typeface="Times New Roman" pitchFamily="18" charset="0"/>
              </a:rPr>
              <a:t>	Na </a:t>
            </a:r>
            <a:r>
              <a:rPr lang="pl-PL" b="1" dirty="0" smtClean="0">
                <a:latin typeface="Times New Roman" pitchFamily="18" charset="0"/>
                <a:ea typeface="Times New Roman" pitchFamily="18" charset="0"/>
                <a:cs typeface="Times New Roman" pitchFamily="18" charset="0"/>
              </a:rPr>
              <a:t>miejsce 5. </a:t>
            </a:r>
            <a:r>
              <a:rPr lang="pl-PL" dirty="0" smtClean="0">
                <a:latin typeface="Times New Roman" pitchFamily="18" charset="0"/>
                <a:ea typeface="Times New Roman" pitchFamily="18" charset="0"/>
                <a:cs typeface="Times New Roman" pitchFamily="18" charset="0"/>
              </a:rPr>
              <a:t>wślizguje się</a:t>
            </a:r>
            <a:r>
              <a:rPr lang="pl-PL" b="1" dirty="0" smtClean="0">
                <a:latin typeface="Times New Roman" pitchFamily="18" charset="0"/>
                <a:ea typeface="Times New Roman" pitchFamily="18" charset="0"/>
                <a:cs typeface="Times New Roman" pitchFamily="18" charset="0"/>
              </a:rPr>
              <a:t> </a:t>
            </a:r>
            <a:r>
              <a:rPr lang="pl-PL" b="1" dirty="0" err="1" smtClean="0">
                <a:latin typeface="Times New Roman" pitchFamily="18" charset="0"/>
                <a:ea typeface="Times New Roman" pitchFamily="18" charset="0"/>
                <a:cs typeface="Times New Roman" pitchFamily="18" charset="0"/>
              </a:rPr>
              <a:t>Leptotyphlops</a:t>
            </a:r>
            <a:r>
              <a:rPr lang="pl-PL" b="1" dirty="0" smtClean="0">
                <a:latin typeface="Times New Roman" pitchFamily="18" charset="0"/>
                <a:ea typeface="Times New Roman" pitchFamily="18" charset="0"/>
                <a:cs typeface="Times New Roman" pitchFamily="18" charset="0"/>
              </a:rPr>
              <a:t> Carla, </a:t>
            </a:r>
            <a:r>
              <a:rPr lang="pl-PL" dirty="0" smtClean="0">
                <a:latin typeface="Times New Roman" pitchFamily="18" charset="0"/>
                <a:ea typeface="Times New Roman" pitchFamily="18" charset="0"/>
                <a:cs typeface="Times New Roman" pitchFamily="18" charset="0"/>
              </a:rPr>
              <a:t>czyli wąż </a:t>
            </a:r>
            <a:r>
              <a:rPr lang="pl-PL" dirty="0" err="1" smtClean="0">
                <a:latin typeface="Times New Roman" pitchFamily="18" charset="0"/>
                <a:ea typeface="Times New Roman" pitchFamily="18" charset="0"/>
                <a:cs typeface="Times New Roman" pitchFamily="18" charset="0"/>
              </a:rPr>
              <a:t>dżdżownicowy</a:t>
            </a:r>
            <a:r>
              <a:rPr lang="pl-PL" dirty="0" smtClean="0">
                <a:latin typeface="Times New Roman" pitchFamily="18" charset="0"/>
                <a:ea typeface="Times New Roman" pitchFamily="18" charset="0"/>
                <a:cs typeface="Times New Roman" pitchFamily="18" charset="0"/>
              </a:rPr>
              <a:t>. Jest to gatunek endemicznego węża żyjącego na karaibskiej wyspie Barbados. Osiąga do 10 cm długości, żywi się termitami.</a:t>
            </a:r>
            <a:endParaRPr lang="pl-PL" b="1" dirty="0" smtClean="0">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l-PL"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Prostokąt 2"/>
          <p:cNvSpPr/>
          <p:nvPr/>
        </p:nvSpPr>
        <p:spPr>
          <a:xfrm>
            <a:off x="500034" y="571480"/>
            <a:ext cx="8143932" cy="923330"/>
          </a:xfrm>
          <a:prstGeom prst="rect">
            <a:avLst/>
          </a:prstGeom>
        </p:spPr>
        <p:txBody>
          <a:bodyPr wrap="square">
            <a:spAutoFit/>
          </a:bodyPr>
          <a:lstStyle/>
          <a:p>
            <a:endParaRPr lang="pl-PL" dirty="0" smtClean="0"/>
          </a:p>
          <a:p>
            <a:r>
              <a:rPr lang="pl-PL" dirty="0" smtClean="0"/>
              <a:t/>
            </a:r>
            <a:br>
              <a:rPr lang="pl-PL" dirty="0" smtClean="0"/>
            </a:br>
            <a:endParaRPr lang="pl-PL" dirty="0"/>
          </a:p>
        </p:txBody>
      </p:sp>
      <p:sp>
        <p:nvSpPr>
          <p:cNvPr id="10241" name="Rectangle 1"/>
          <p:cNvSpPr>
            <a:spLocks noChangeArrowheads="1"/>
          </p:cNvSpPr>
          <p:nvPr/>
        </p:nvSpPr>
        <p:spPr bwMode="auto">
          <a:xfrm>
            <a:off x="285720" y="285728"/>
            <a:ext cx="8643998" cy="6971139"/>
          </a:xfrm>
          <a:prstGeom prst="rect">
            <a:avLst/>
          </a:prstGeom>
          <a:solidFill>
            <a:srgbClr val="FFFFFF"/>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miejsce 4</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wskakuje </a:t>
            </a:r>
            <a:r>
              <a:rPr kumimoji="0" lang="pl-PL"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trąbkouszek</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zwany też skoczkiem pustynnym. Jest to gatunek małego gryzonia żyjącego na pakistańskiej prowincji </a:t>
            </a:r>
            <a:r>
              <a:rPr kumimoji="0" lang="pl-PL" sz="14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t>
            </a: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Beludżystan</a:t>
            </a:r>
            <a:r>
              <a:rPr lang="pl-PL" dirty="0" smtClean="0">
                <a:latin typeface="Times New Roman" pitchFamily="18" charset="0"/>
                <a:cs typeface="Times New Roman" pitchFamily="18" charset="0"/>
              </a:rPr>
              <a:t>. Osiąga do 5 cm długości. Żywi się roślinami, owocami oraz wodą, którą pobiera z nasion.</a:t>
            </a:r>
            <a:r>
              <a:rPr lang="pl-PL" dirty="0" smtClean="0"/>
              <a:t> </a:t>
            </a:r>
          </a:p>
          <a:p>
            <a:pPr marL="0" marR="0" lvl="0" indent="0" algn="l" defTabSz="914400" rtl="0" eaLnBrk="1" fontAlgn="base" latinLnBrk="0" hangingPunct="1">
              <a:lnSpc>
                <a:spcPct val="100000"/>
              </a:lnSpc>
              <a:spcBef>
                <a:spcPct val="0"/>
              </a:spcBef>
              <a:spcAft>
                <a:spcPct val="0"/>
              </a:spcAft>
              <a:buClrTx/>
              <a:buSzTx/>
              <a:buFontTx/>
              <a:buNone/>
              <a:tabLst/>
            </a:pPr>
            <a:endParaRPr lang="pl-PL" dirty="0" smtClean="0"/>
          </a:p>
          <a:p>
            <a:r>
              <a:rPr lang="pl-PL" dirty="0" smtClean="0">
                <a:latin typeface="Times New Roman" pitchFamily="18" charset="0"/>
                <a:cs typeface="Times New Roman" pitchFamily="18" charset="0"/>
              </a:rPr>
              <a:t>	Na</a:t>
            </a:r>
            <a:r>
              <a:rPr lang="pl-PL" b="1" dirty="0" smtClean="0">
                <a:latin typeface="Times New Roman" pitchFamily="18" charset="0"/>
                <a:cs typeface="Times New Roman" pitchFamily="18" charset="0"/>
              </a:rPr>
              <a:t> miejsce 3.</a:t>
            </a:r>
            <a:r>
              <a:rPr lang="pl-PL" dirty="0" smtClean="0">
                <a:latin typeface="Times New Roman" pitchFamily="18" charset="0"/>
                <a:cs typeface="Times New Roman" pitchFamily="18" charset="0"/>
              </a:rPr>
              <a:t> wspina się </a:t>
            </a:r>
            <a:r>
              <a:rPr lang="pl-PL" b="1" dirty="0" smtClean="0">
                <a:latin typeface="Times New Roman" pitchFamily="18" charset="0"/>
                <a:cs typeface="Times New Roman" pitchFamily="18" charset="0"/>
              </a:rPr>
              <a:t>kameleon liściasty brodaty. </a:t>
            </a:r>
            <a:r>
              <a:rPr lang="pl-PL" dirty="0" smtClean="0">
                <a:latin typeface="Times New Roman" pitchFamily="18" charset="0"/>
                <a:cs typeface="Times New Roman" pitchFamily="18" charset="0"/>
              </a:rPr>
              <a:t>Jest to </a:t>
            </a:r>
          </a:p>
          <a:p>
            <a:r>
              <a:rPr lang="pl-PL" dirty="0" smtClean="0">
                <a:latin typeface="Times New Roman" pitchFamily="18" charset="0"/>
                <a:cs typeface="Times New Roman" pitchFamily="18" charset="0"/>
              </a:rPr>
              <a:t>gatunek małego kameleona żyjący  lasy deszczowe Tanzanii we </a:t>
            </a:r>
          </a:p>
          <a:p>
            <a:r>
              <a:rPr lang="pl-PL" dirty="0" smtClean="0">
                <a:latin typeface="Times New Roman" pitchFamily="18" charset="0"/>
                <a:cs typeface="Times New Roman" pitchFamily="18" charset="0"/>
              </a:rPr>
              <a:t>wschodniej  Afryce. Podobnie jak wszystkie kameleony zmienia kolor </a:t>
            </a:r>
          </a:p>
          <a:p>
            <a:r>
              <a:rPr lang="pl-PL" dirty="0" smtClean="0">
                <a:latin typeface="Times New Roman" pitchFamily="18" charset="0"/>
                <a:cs typeface="Times New Roman" pitchFamily="18" charset="0"/>
              </a:rPr>
              <a:t>skóry, żeby się ukryć przed drapieżnikami. Osiąga do ok.10 cm długości. </a:t>
            </a:r>
          </a:p>
          <a:p>
            <a:r>
              <a:rPr lang="pl-PL" dirty="0" smtClean="0">
                <a:latin typeface="Times New Roman" pitchFamily="18" charset="0"/>
                <a:cs typeface="Times New Roman" pitchFamily="18" charset="0"/>
              </a:rPr>
              <a:t>Żywi się muchami, komarami, pasikonikami.</a:t>
            </a:r>
          </a:p>
          <a:p>
            <a:endParaRPr lang="pl-PL" dirty="0" smtClean="0">
              <a:latin typeface="Times New Roman" pitchFamily="18" charset="0"/>
              <a:cs typeface="Times New Roman" pitchFamily="18" charset="0"/>
            </a:endParaRPr>
          </a:p>
          <a:p>
            <a:r>
              <a:rPr lang="pl-PL" b="1" dirty="0" smtClean="0">
                <a:latin typeface="Times New Roman" pitchFamily="18" charset="0"/>
                <a:cs typeface="Times New Roman" pitchFamily="18" charset="0"/>
              </a:rPr>
              <a:t>	Na miejsce 2.</a:t>
            </a:r>
            <a:r>
              <a:rPr lang="pl-PL" dirty="0" smtClean="0">
                <a:latin typeface="Times New Roman" pitchFamily="18" charset="0"/>
                <a:cs typeface="Times New Roman" pitchFamily="18" charset="0"/>
              </a:rPr>
              <a:t> wpływa </a:t>
            </a:r>
            <a:r>
              <a:rPr lang="pl-PL" b="1" dirty="0" smtClean="0">
                <a:latin typeface="Times New Roman" pitchFamily="18" charset="0"/>
                <a:cs typeface="Times New Roman" pitchFamily="18" charset="0"/>
              </a:rPr>
              <a:t>ośmiornica </a:t>
            </a:r>
            <a:r>
              <a:rPr lang="pl-PL" b="1" dirty="0" err="1" smtClean="0">
                <a:latin typeface="Times New Roman" pitchFamily="18" charset="0"/>
                <a:cs typeface="Times New Roman" pitchFamily="18" charset="0"/>
              </a:rPr>
              <a:t>wolfi</a:t>
            </a:r>
            <a:r>
              <a:rPr lang="pl-PL" b="1" dirty="0" smtClean="0">
                <a:latin typeface="Times New Roman" pitchFamily="18" charset="0"/>
                <a:cs typeface="Times New Roman" pitchFamily="18" charset="0"/>
              </a:rPr>
              <a:t> (przeźroczysta).</a:t>
            </a:r>
            <a:r>
              <a:rPr lang="pl-PL" dirty="0" smtClean="0">
                <a:latin typeface="Times New Roman" pitchFamily="18" charset="0"/>
                <a:cs typeface="Times New Roman" pitchFamily="18" charset="0"/>
              </a:rPr>
              <a:t> Jest to  gatunek małej ośmiornicy żyjącej w wodach Afryki, wysp Galapagos oraz Australii. Osiąga do 1,5 cm długości. Żywi się małymi rybami  oraz głowonogami. </a:t>
            </a:r>
          </a:p>
          <a:p>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	Na </a:t>
            </a:r>
            <a:r>
              <a:rPr lang="pl-PL" b="1" dirty="0" smtClean="0">
                <a:latin typeface="Times New Roman" pitchFamily="18" charset="0"/>
                <a:cs typeface="Times New Roman" pitchFamily="18" charset="0"/>
              </a:rPr>
              <a:t>miejscu 1.</a:t>
            </a:r>
            <a:r>
              <a:rPr lang="pl-PL" dirty="0" smtClean="0">
                <a:latin typeface="Times New Roman" pitchFamily="18" charset="0"/>
                <a:cs typeface="Times New Roman" pitchFamily="18" charset="0"/>
              </a:rPr>
              <a:t> mojej listy najmniejszych  zwierząt znajduje się </a:t>
            </a:r>
            <a:r>
              <a:rPr lang="pl-PL" b="1" dirty="0" smtClean="0">
                <a:latin typeface="Times New Roman" pitchFamily="18" charset="0"/>
                <a:cs typeface="Times New Roman" pitchFamily="18" charset="0"/>
              </a:rPr>
              <a:t>rzekotka żabia</a:t>
            </a:r>
            <a:r>
              <a:rPr lang="pl-PL" dirty="0" smtClean="0">
                <a:latin typeface="Times New Roman" pitchFamily="18" charset="0"/>
                <a:cs typeface="Times New Roman" pitchFamily="18" charset="0"/>
              </a:rPr>
              <a:t>. Jest to gatunek małej żabki żyjącej na terenach Ameryki Południowej. Osiąga do 8 cm  długości. Żywi się owadami, muchami, komarami, czasami małymi rybkami.</a:t>
            </a:r>
          </a:p>
          <a:p>
            <a:r>
              <a:rPr lang="pl-PL" dirty="0" smtClean="0">
                <a:latin typeface="Times New Roman" pitchFamily="18" charset="0"/>
                <a:cs typeface="Times New Roman" pitchFamily="18" charset="0"/>
              </a:rPr>
              <a:t>   </a:t>
            </a:r>
          </a:p>
          <a:p>
            <a:r>
              <a:rPr lang="pl-PL" dirty="0" smtClean="0">
                <a:latin typeface="Times New Roman" pitchFamily="18" charset="0"/>
                <a:cs typeface="Times New Roman" pitchFamily="18" charset="0"/>
              </a:rPr>
              <a:t>						           </a:t>
            </a:r>
            <a:r>
              <a:rPr lang="pl-PL" sz="1400" dirty="0" smtClean="0">
                <a:latin typeface="Times New Roman" pitchFamily="18" charset="0"/>
                <a:cs typeface="Times New Roman" pitchFamily="18" charset="0"/>
              </a:rPr>
              <a:t>Tymoteusz Boguszewski</a:t>
            </a:r>
          </a:p>
          <a:p>
            <a:r>
              <a:rPr lang="pl-PL" dirty="0" smtClean="0">
                <a:latin typeface="Times New Roman" pitchFamily="18" charset="0"/>
                <a:cs typeface="Times New Roman" pitchFamily="18" charset="0"/>
              </a:rPr>
              <a:t>               							     </a:t>
            </a:r>
            <a:r>
              <a:rPr lang="pl-PL" sz="1200" dirty="0" smtClean="0">
                <a:latin typeface="Times New Roman" pitchFamily="18" charset="0"/>
                <a:cs typeface="Times New Roman" pitchFamily="18" charset="0"/>
              </a:rPr>
              <a:t>fot. </a:t>
            </a:r>
            <a:r>
              <a:rPr lang="pl-PL" sz="1200" dirty="0" err="1" smtClean="0">
                <a:latin typeface="Times New Roman" pitchFamily="18" charset="0"/>
                <a:cs typeface="Times New Roman" pitchFamily="18" charset="0"/>
              </a:rPr>
              <a:t>internet</a:t>
            </a:r>
            <a:endParaRPr lang="pl-PL" sz="1200" dirty="0" smtClean="0">
              <a:latin typeface="Times New Roman" pitchFamily="18" charset="0"/>
              <a:cs typeface="Times New Roman" pitchFamily="18" charset="0"/>
            </a:endParaRPr>
          </a:p>
          <a:p>
            <a:r>
              <a:rPr lang="pl-PL" dirty="0" smtClean="0"/>
              <a:t> </a:t>
            </a:r>
          </a:p>
          <a:p>
            <a:endParaRPr lang="pl-PL" dirty="0" smtClean="0">
              <a:latin typeface="Times New Roman" pitchFamily="18" charset="0"/>
              <a:cs typeface="Times New Roman" pitchFamily="18" charset="0"/>
            </a:endParaRPr>
          </a:p>
          <a:p>
            <a:pPr eaLnBrk="0" fontAlgn="base" hangingPunct="0">
              <a:spcBef>
                <a:spcPct val="0"/>
              </a:spcBef>
              <a:spcAft>
                <a:spcPct val="0"/>
              </a:spcAft>
            </a:pPr>
            <a:endParaRPr lang="pl-PL"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Obraz 7" descr="http://i1.wp.com/smakterrarium.pl/wp-content/uploads/2016/05/listek-brodaty.jpg?fit=1024%2C941"/>
          <p:cNvPicPr/>
          <p:nvPr/>
        </p:nvPicPr>
        <p:blipFill>
          <a:blip r:embed="rId2" cstate="print"/>
          <a:srcRect l="4900" t="9412" b="14706"/>
          <a:stretch>
            <a:fillRect/>
          </a:stretch>
        </p:blipFill>
        <p:spPr bwMode="auto">
          <a:xfrm>
            <a:off x="7143768" y="1785926"/>
            <a:ext cx="1618196" cy="1175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57158" y="285728"/>
            <a:ext cx="8286808" cy="129266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accent1"/>
                </a:solidFill>
                <a:effectLst/>
                <a:latin typeface="Monotype Corsiva" pitchFamily="66" charset="0"/>
                <a:ea typeface="Times New Roman" pitchFamily="18" charset="0"/>
                <a:cs typeface="Leelawadee"/>
              </a:rPr>
              <a:t>Na widelcu</a:t>
            </a:r>
            <a:r>
              <a:rPr kumimoji="0" lang="pl-PL" sz="2400" b="1" i="0" u="none" strike="noStrike" cap="none" normalizeH="0" baseline="0" dirty="0" smtClean="0">
                <a:ln>
                  <a:noFill/>
                </a:ln>
                <a:solidFill>
                  <a:srgbClr val="FF9900"/>
                </a:solidFill>
                <a:effectLst/>
                <a:latin typeface="Monotype Corsiva" pitchFamily="66" charset="0"/>
                <a:ea typeface="Times New Roman" pitchFamily="18" charset="0"/>
                <a:cs typeface="Leelawadee"/>
              </a:rPr>
              <a:t>     </a:t>
            </a:r>
          </a:p>
          <a:p>
            <a:pPr marL="0" marR="0" lvl="0" indent="449263" algn="ctr" defTabSz="914400" rtl="0" eaLnBrk="1" fontAlgn="base" latinLnBrk="0" hangingPunct="1">
              <a:lnSpc>
                <a:spcPct val="100000"/>
              </a:lnSpc>
              <a:spcBef>
                <a:spcPct val="0"/>
              </a:spcBef>
              <a:spcAft>
                <a:spcPct val="0"/>
              </a:spcAft>
              <a:buClrTx/>
              <a:buSzTx/>
              <a:buFontTx/>
              <a:buNone/>
              <a:tabLst/>
            </a:pPr>
            <a:endParaRPr lang="pl-PL" b="1" dirty="0" smtClean="0">
              <a:latin typeface="Monotype Corsiva" pitchFamily="66"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p:txBody>
      </p:sp>
      <p:pic>
        <p:nvPicPr>
          <p:cNvPr id="3" name="Obraz 2" descr="https://encrypted-tbn1.gstatic.com/images?q=tbn:ANd9GcRUYYepvsxbG_RL22W21FjpZg2bvU6i4OA-b5KGYC8brUK9kWjx">
            <a:hlinkClick r:id="rId2"/>
          </p:cNvPr>
          <p:cNvPicPr/>
          <p:nvPr/>
        </p:nvPicPr>
        <p:blipFill>
          <a:blip r:embed="rId3" cstate="print">
            <a:biLevel thresh="50000"/>
          </a:blip>
          <a:srcRect l="2930" t="9886" r="61969" b="11284"/>
          <a:stretch>
            <a:fillRect/>
          </a:stretch>
        </p:blipFill>
        <p:spPr bwMode="auto">
          <a:xfrm flipH="1">
            <a:off x="5715008" y="142852"/>
            <a:ext cx="461010" cy="795867"/>
          </a:xfrm>
          <a:prstGeom prst="rect">
            <a:avLst/>
          </a:prstGeom>
          <a:solidFill>
            <a:schemeClr val="tx1">
              <a:lumMod val="85000"/>
              <a:lumOff val="15000"/>
            </a:schemeClr>
          </a:solidFill>
          <a:ln w="9525">
            <a:noFill/>
            <a:miter lim="800000"/>
            <a:headEnd/>
            <a:tailEnd/>
          </a:ln>
          <a:scene3d>
            <a:camera prst="isometricTopUp"/>
            <a:lightRig rig="threePt" dir="t"/>
          </a:scene3d>
        </p:spPr>
      </p:pic>
      <p:sp>
        <p:nvSpPr>
          <p:cNvPr id="7169" name="Rectangle 1"/>
          <p:cNvSpPr>
            <a:spLocks noChangeArrowheads="1"/>
          </p:cNvSpPr>
          <p:nvPr/>
        </p:nvSpPr>
        <p:spPr bwMode="auto">
          <a:xfrm>
            <a:off x="285720" y="1285860"/>
            <a:ext cx="84296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Segoe Print" pitchFamily="2"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9217" name="Obraz 5" descr="DSC00663"/>
          <p:cNvPicPr>
            <a:picLocks noChangeAspect="1" noChangeArrowheads="1"/>
          </p:cNvPicPr>
          <p:nvPr/>
        </p:nvPicPr>
        <p:blipFill>
          <a:blip r:embed="rId4"/>
          <a:srcRect r="9322"/>
          <a:stretch>
            <a:fillRect/>
          </a:stretch>
        </p:blipFill>
        <p:spPr bwMode="auto">
          <a:xfrm>
            <a:off x="6500826" y="2214554"/>
            <a:ext cx="2203450" cy="1617662"/>
          </a:xfrm>
          <a:prstGeom prst="rect">
            <a:avLst/>
          </a:prstGeom>
          <a:noFill/>
        </p:spPr>
      </p:pic>
      <p:sp>
        <p:nvSpPr>
          <p:cNvPr id="9219" name="Rectangle 3"/>
          <p:cNvSpPr>
            <a:spLocks noChangeArrowheads="1"/>
          </p:cNvSpPr>
          <p:nvPr/>
        </p:nvSpPr>
        <p:spPr bwMode="auto">
          <a:xfrm>
            <a:off x="214282" y="714356"/>
            <a:ext cx="8715436"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u="none" strike="noStrike" cap="none" normalizeH="0" baseline="0" dirty="0" smtClean="0">
                <a:ln>
                  <a:noFill/>
                </a:ln>
                <a:solidFill>
                  <a:schemeClr val="tx1"/>
                </a:solidFill>
                <a:effectLst/>
                <a:latin typeface="Segoe Print" pitchFamily="2" charset="0"/>
                <a:ea typeface="Times New Roman" pitchFamily="18" charset="0"/>
                <a:cs typeface="Times New Roman" pitchFamily="18" charset="0"/>
              </a:rPr>
              <a:t>Każda pora roku ma swoje smaki. Wiosną sięgamy po nowalijki, czyli rzodkiewki, młodą sałatę, szczypiorek, rzeżuchę, a jesień wabi nas jabłkami, gruszkami, śliwkami. W naszym kąciku proste dania z owocami pełnymi witamin.</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u="none" strike="noStrike" cap="none" normalizeH="0" baseline="0" dirty="0" smtClean="0">
              <a:ln>
                <a:noFill/>
              </a:ln>
              <a:solidFill>
                <a:schemeClr val="tx1"/>
              </a:solidFill>
              <a:effectLst/>
              <a:latin typeface="Segoe Print" pitchFamily="2"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lang="pl-PL" b="1" dirty="0" smtClean="0">
                <a:solidFill>
                  <a:schemeClr val="accent1"/>
                </a:solidFill>
                <a:latin typeface="Times New Roman" pitchFamily="18" charset="0"/>
                <a:cs typeface="Times New Roman" pitchFamily="18" charset="0"/>
              </a:rPr>
              <a:t>Racuchy z jabłkami</a:t>
            </a:r>
            <a:endParaRPr lang="pl-PL" dirty="0" smtClean="0">
              <a:solidFill>
                <a:schemeClr val="accent1"/>
              </a:solidFill>
              <a:latin typeface="Times New Roman" pitchFamily="18" charset="0"/>
              <a:cs typeface="Times New Roman" pitchFamily="18" charset="0"/>
            </a:endParaRPr>
          </a:p>
          <a:p>
            <a:r>
              <a:rPr lang="pl-PL" b="1" dirty="0" smtClean="0">
                <a:latin typeface="Times New Roman" pitchFamily="18" charset="0"/>
                <a:cs typeface="Times New Roman" pitchFamily="18" charset="0"/>
              </a:rPr>
              <a:t> </a:t>
            </a:r>
            <a:endParaRPr lang="pl-PL" dirty="0" smtClean="0">
              <a:latin typeface="Times New Roman" pitchFamily="18" charset="0"/>
              <a:cs typeface="Times New Roman" pitchFamily="18" charset="0"/>
            </a:endParaRPr>
          </a:p>
          <a:p>
            <a:r>
              <a:rPr lang="pl-PL" b="1" dirty="0" smtClean="0">
                <a:latin typeface="Times New Roman" pitchFamily="18" charset="0"/>
                <a:cs typeface="Times New Roman" pitchFamily="18" charset="0"/>
              </a:rPr>
              <a:t>Składniki:</a:t>
            </a:r>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1 jajko</a:t>
            </a:r>
          </a:p>
          <a:p>
            <a:r>
              <a:rPr lang="pl-PL" dirty="0" smtClean="0">
                <a:latin typeface="Times New Roman" pitchFamily="18" charset="0"/>
                <a:cs typeface="Times New Roman" pitchFamily="18" charset="0"/>
              </a:rPr>
              <a:t>1 szklanka mleka</a:t>
            </a:r>
          </a:p>
          <a:p>
            <a:r>
              <a:rPr lang="pl-PL" dirty="0" smtClean="0">
                <a:latin typeface="Times New Roman" pitchFamily="18" charset="0"/>
                <a:cs typeface="Times New Roman" pitchFamily="18" charset="0"/>
              </a:rPr>
              <a:t>2 szklanki mąki</a:t>
            </a:r>
          </a:p>
          <a:p>
            <a:r>
              <a:rPr lang="pl-PL" dirty="0" smtClean="0">
                <a:latin typeface="Times New Roman" pitchFamily="18" charset="0"/>
                <a:cs typeface="Times New Roman" pitchFamily="18" charset="0"/>
              </a:rPr>
              <a:t>duże jabłko                                                  </a:t>
            </a:r>
            <a:r>
              <a:rPr lang="pl-PL" dirty="0" smtClean="0"/>
              <a:t>                                                    </a:t>
            </a:r>
            <a:r>
              <a:rPr lang="pl-PL" sz="1000" dirty="0" smtClean="0">
                <a:latin typeface="Times New Roman" pitchFamily="18" charset="0"/>
                <a:cs typeface="Times New Roman" pitchFamily="18" charset="0"/>
              </a:rPr>
              <a:t>fot. I.P.</a:t>
            </a:r>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olej do smażenia</a:t>
            </a:r>
          </a:p>
          <a:p>
            <a:endParaRPr lang="pl-PL" dirty="0" smtClean="0">
              <a:latin typeface="Times New Roman" pitchFamily="18" charset="0"/>
              <a:cs typeface="Times New Roman" pitchFamily="18" charset="0"/>
            </a:endParaRPr>
          </a:p>
          <a:p>
            <a:r>
              <a:rPr lang="pl-PL" b="1" dirty="0" smtClean="0">
                <a:latin typeface="Times New Roman" pitchFamily="18" charset="0"/>
                <a:cs typeface="Times New Roman" pitchFamily="18" charset="0"/>
              </a:rPr>
              <a:t>Przygotowanie </a:t>
            </a:r>
            <a:endParaRPr lang="pl-PL" dirty="0" smtClean="0">
              <a:latin typeface="Times New Roman" pitchFamily="18" charset="0"/>
              <a:cs typeface="Times New Roman" pitchFamily="18" charset="0"/>
            </a:endParaRPr>
          </a:p>
          <a:p>
            <a:pPr lvl="0"/>
            <a:r>
              <a:rPr lang="pl-PL" dirty="0" smtClean="0">
                <a:latin typeface="Times New Roman" pitchFamily="18" charset="0"/>
                <a:cs typeface="Times New Roman" pitchFamily="18" charset="0"/>
              </a:rPr>
              <a:t>1. Do miski wbij jajko i dodaj cukier. Ubij na puszystą masę. Dodawaj partiami mąkę i mleko. Całość delikatnie wymieszaj. </a:t>
            </a:r>
          </a:p>
          <a:p>
            <a:pPr lvl="0"/>
            <a:r>
              <a:rPr lang="pl-PL" dirty="0" smtClean="0">
                <a:latin typeface="Times New Roman" pitchFamily="18" charset="0"/>
                <a:cs typeface="Times New Roman" pitchFamily="18" charset="0"/>
              </a:rPr>
              <a:t>2. Jabłko obierz ze skórki i pokrój na plasterki. Wrzuć do ciasta. </a:t>
            </a:r>
          </a:p>
          <a:p>
            <a:pPr lvl="0"/>
            <a:r>
              <a:rPr lang="pl-PL" dirty="0" smtClean="0">
                <a:latin typeface="Times New Roman" pitchFamily="18" charset="0"/>
                <a:cs typeface="Times New Roman" pitchFamily="18" charset="0"/>
              </a:rPr>
              <a:t>3. Smaż niewielkie porcje na rozgrzanym oleju na patelni.</a:t>
            </a:r>
          </a:p>
          <a:p>
            <a:pPr lvl="0"/>
            <a:r>
              <a:rPr lang="pl-PL" dirty="0" smtClean="0">
                <a:latin typeface="Times New Roman" pitchFamily="18" charset="0"/>
                <a:cs typeface="Times New Roman" pitchFamily="18" charset="0"/>
              </a:rPr>
              <a:t>4. Podawaj posypane cukrem pudrem lub z konfiturą.</a:t>
            </a:r>
          </a:p>
          <a:p>
            <a:r>
              <a:rPr lang="pl-PL" dirty="0" smtClean="0">
                <a:latin typeface="Times New Roman" pitchFamily="18" charset="0"/>
                <a:cs typeface="Times New Roman" pitchFamily="18" charset="0"/>
              </a:rPr>
              <a:t>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000" dirty="0" smtClean="0">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000" dirty="0" smtClean="0">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000" dirty="0" smtClean="0">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lang="pl-PL" sz="1000" dirty="0" smtClean="0">
                <a:latin typeface="Times New Roman" pitchFamily="18" charset="0"/>
                <a:ea typeface="Times New Roman" pitchFamily="18" charset="0"/>
                <a:cs typeface="Times New Roman" pitchFamily="18" charset="0"/>
              </a:rPr>
              <a:t>							</a:t>
            </a:r>
            <a:endParaRPr lang="pl-PL" sz="10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0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0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428596" y="571480"/>
            <a:ext cx="8358246" cy="2246769"/>
          </a:xfrm>
          <a:prstGeom prst="rect">
            <a:avLst/>
          </a:prstGeom>
          <a:noFill/>
          <a:ln w="9525">
            <a:noFill/>
            <a:miter lim="800000"/>
            <a:headEnd/>
            <a:tailEnd/>
          </a:ln>
          <a:effectLst>
            <a:glow rad="228600">
              <a:schemeClr val="accent4">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 bieżącym numerze: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dirty="0" smtClean="0">
              <a:ln>
                <a:noFill/>
              </a:ln>
              <a:solidFill>
                <a:schemeClr val="tx1"/>
              </a:solidFill>
              <a:effectLst/>
              <a:latin typeface="Arial" pitchFamily="34" charset="0"/>
              <a:cs typeface="Arial" pitchFamily="34" charset="0"/>
            </a:endParaRPr>
          </a:p>
          <a:p>
            <a:pPr algn="ctr"/>
            <a:endParaRPr lang="pl-PL" sz="2800" dirty="0" smtClean="0">
              <a:solidFill>
                <a:schemeClr val="accent4">
                  <a:lumMod val="60000"/>
                  <a:lumOff val="40000"/>
                </a:schemeClr>
              </a:solidFill>
            </a:endParaRPr>
          </a:p>
          <a:p>
            <a:r>
              <a:rPr lang="pl-PL" sz="2800" dirty="0" smtClean="0"/>
              <a:t> </a:t>
            </a:r>
            <a:endParaRPr lang="pl-PL" sz="2800" dirty="0"/>
          </a:p>
        </p:txBody>
      </p:sp>
      <p:sp>
        <p:nvSpPr>
          <p:cNvPr id="71681" name="Rectangle 1"/>
          <p:cNvSpPr>
            <a:spLocks noChangeArrowheads="1"/>
          </p:cNvSpPr>
          <p:nvPr/>
        </p:nvSpPr>
        <p:spPr bwMode="auto">
          <a:xfrm>
            <a:off x="642910" y="1785926"/>
            <a:ext cx="78581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pl-PL" sz="2000" b="1" i="1" u="none" strike="noStrike" cap="none" normalizeH="0" dirty="0" smtClean="0">
                <a:ln>
                  <a:noFill/>
                </a:ln>
                <a:solidFill>
                  <a:schemeClr val="accent1"/>
                </a:solidFill>
                <a:effectLst/>
                <a:latin typeface="Book Antiqua" pitchFamily="18" charset="0"/>
                <a:ea typeface="Times New Roman" pitchFamily="18" charset="0"/>
                <a:cs typeface="Times New Roman" pitchFamily="18" charset="0"/>
              </a:rPr>
              <a:t>Aktualności</a:t>
            </a:r>
            <a:endParaRPr kumimoji="0" lang="pl-PL" sz="2000" b="1" i="1" u="none" strike="noStrike" cap="none" normalizeH="0" dirty="0" smtClean="0">
              <a:ln>
                <a:noFill/>
              </a:ln>
              <a:solidFill>
                <a:schemeClr val="accent1"/>
              </a:solidFill>
              <a:effectLst/>
              <a:latin typeface="Book Antiqua" pitchFamily="18" charset="0"/>
              <a:cs typeface="Arial" pitchFamily="34" charset="0"/>
            </a:endParaRPr>
          </a:p>
          <a:p>
            <a:pPr marL="0" marR="0" lvl="0" indent="449263" algn="ctr" defTabSz="914400" rtl="0" eaLnBrk="0" fontAlgn="base" latinLnBrk="0" hangingPunct="0">
              <a:lnSpc>
                <a:spcPct val="150000"/>
              </a:lnSpc>
              <a:spcBef>
                <a:spcPct val="0"/>
              </a:spcBef>
              <a:spcAft>
                <a:spcPct val="0"/>
              </a:spcAft>
              <a:buClrTx/>
              <a:buSzTx/>
              <a:buFontTx/>
              <a:buNone/>
              <a:tabLst/>
            </a:pPr>
            <a:r>
              <a:rPr kumimoji="0" lang="pl-PL" sz="2000" b="1" i="1" u="none" strike="noStrike" cap="none" normalizeH="0" dirty="0" smtClean="0">
                <a:ln>
                  <a:noFill/>
                </a:ln>
                <a:solidFill>
                  <a:schemeClr val="accent1"/>
                </a:solidFill>
                <a:effectLst/>
                <a:latin typeface="Book Antiqua" pitchFamily="18" charset="0"/>
                <a:ea typeface="Times New Roman" pitchFamily="18" charset="0"/>
                <a:cs typeface="Times New Roman" pitchFamily="18" charset="0"/>
              </a:rPr>
              <a:t>Co nam powiedzieli?</a:t>
            </a:r>
            <a:endParaRPr kumimoji="0" lang="pl-PL" sz="2000" b="1" i="1" u="none" strike="noStrike" cap="none" normalizeH="0" dirty="0" smtClean="0">
              <a:ln>
                <a:noFill/>
              </a:ln>
              <a:solidFill>
                <a:schemeClr val="accent1"/>
              </a:solidFill>
              <a:effectLst/>
              <a:latin typeface="Book Antiqua" pitchFamily="18" charset="0"/>
              <a:cs typeface="Arial" pitchFamily="34" charset="0"/>
            </a:endParaRPr>
          </a:p>
          <a:p>
            <a:pPr marL="0" marR="0" lvl="0" indent="449263" algn="ctr" defTabSz="914400" rtl="0" eaLnBrk="0" fontAlgn="base" latinLnBrk="0" hangingPunct="0">
              <a:lnSpc>
                <a:spcPct val="150000"/>
              </a:lnSpc>
              <a:spcBef>
                <a:spcPct val="0"/>
              </a:spcBef>
              <a:spcAft>
                <a:spcPct val="0"/>
              </a:spcAft>
              <a:buClrTx/>
              <a:buSzTx/>
              <a:buFontTx/>
              <a:buNone/>
              <a:tabLst/>
            </a:pPr>
            <a:r>
              <a:rPr kumimoji="0" lang="pl-PL" sz="2000" b="1" i="1" u="none" strike="noStrike" cap="none" normalizeH="0" dirty="0" smtClean="0">
                <a:ln>
                  <a:noFill/>
                </a:ln>
                <a:solidFill>
                  <a:schemeClr val="accent1"/>
                </a:solidFill>
                <a:effectLst/>
                <a:latin typeface="Book Antiqua" pitchFamily="18" charset="0"/>
                <a:ea typeface="Times New Roman" pitchFamily="18" charset="0"/>
                <a:cs typeface="Times New Roman" pitchFamily="18" charset="0"/>
              </a:rPr>
              <a:t>     Tam byliśmy</a:t>
            </a:r>
          </a:p>
          <a:p>
            <a:pPr lvl="0" indent="449263" algn="ctr" eaLnBrk="0" fontAlgn="base" hangingPunct="0">
              <a:lnSpc>
                <a:spcPct val="150000"/>
              </a:lnSpc>
              <a:spcBef>
                <a:spcPct val="0"/>
              </a:spcBef>
              <a:spcAft>
                <a:spcPct val="0"/>
              </a:spcAft>
            </a:pPr>
            <a:r>
              <a:rPr lang="pl-PL" sz="2000" b="1" i="1" dirty="0" smtClean="0">
                <a:solidFill>
                  <a:schemeClr val="accent1"/>
                </a:solidFill>
                <a:latin typeface="Book Antiqua" pitchFamily="18" charset="0"/>
                <a:ea typeface="Times New Roman" pitchFamily="18" charset="0"/>
                <a:cs typeface="Times New Roman" pitchFamily="18" charset="0"/>
              </a:rPr>
              <a:t>Polecamy</a:t>
            </a:r>
            <a:endParaRPr kumimoji="0" lang="pl-PL" sz="2000" b="1" i="1" u="none" strike="noStrike" cap="none" normalizeH="0" dirty="0" smtClean="0">
              <a:ln>
                <a:noFill/>
              </a:ln>
              <a:solidFill>
                <a:schemeClr val="accent1"/>
              </a:solidFill>
              <a:effectLst/>
              <a:latin typeface="Book Antiqua" pitchFamily="18" charset="0"/>
              <a:cs typeface="Arial" pitchFamily="34" charset="0"/>
            </a:endParaRPr>
          </a:p>
          <a:p>
            <a:pPr algn="ctr"/>
            <a:r>
              <a:rPr kumimoji="0" lang="pl-PL" sz="2000" b="1" i="1" u="none" strike="noStrike" cap="none" normalizeH="0" dirty="0" smtClean="0">
                <a:ln>
                  <a:noFill/>
                </a:ln>
                <a:solidFill>
                  <a:schemeClr val="accent1"/>
                </a:solidFill>
                <a:effectLst/>
                <a:latin typeface="Book Antiqua" pitchFamily="18" charset="0"/>
                <a:ea typeface="Times New Roman" pitchFamily="18" charset="0"/>
                <a:cs typeface="Times New Roman" pitchFamily="18" charset="0"/>
              </a:rPr>
              <a:t>Co w trawie piszczy? </a:t>
            </a:r>
            <a:r>
              <a:rPr kumimoji="0" lang="pl-PL" sz="2000" b="1" i="1" u="none" strike="noStrike" cap="none" normalizeH="0" dirty="0" err="1" smtClean="0">
                <a:ln>
                  <a:noFill/>
                </a:ln>
                <a:solidFill>
                  <a:schemeClr val="accent1"/>
                </a:solidFill>
                <a:effectLst/>
                <a:latin typeface="Book Antiqua" pitchFamily="18" charset="0"/>
                <a:ea typeface="Times New Roman" pitchFamily="18" charset="0"/>
                <a:cs typeface="Times New Roman" pitchFamily="18" charset="0"/>
              </a:rPr>
              <a:t>Tymek</a:t>
            </a:r>
            <a:r>
              <a:rPr kumimoji="0" lang="pl-PL" sz="2000" b="1" i="1" u="none" strike="noStrike" cap="none" normalizeH="0" dirty="0" smtClean="0">
                <a:ln>
                  <a:noFill/>
                </a:ln>
                <a:solidFill>
                  <a:schemeClr val="accent1"/>
                </a:solidFill>
                <a:effectLst/>
                <a:latin typeface="Book Antiqua" pitchFamily="18" charset="0"/>
                <a:ea typeface="Times New Roman" pitchFamily="18" charset="0"/>
                <a:cs typeface="Times New Roman" pitchFamily="18" charset="0"/>
              </a:rPr>
              <a:t> podsłuchuje</a:t>
            </a:r>
            <a:endParaRPr lang="pl-PL" sz="2000" dirty="0" smtClean="0">
              <a:solidFill>
                <a:schemeClr val="accent1"/>
              </a:solidFill>
            </a:endParaRPr>
          </a:p>
          <a:p>
            <a:pPr marL="0" marR="0" lvl="0" indent="449263" algn="ctr" defTabSz="914400" rtl="0" eaLnBrk="0" fontAlgn="base" latinLnBrk="0" hangingPunct="0">
              <a:lnSpc>
                <a:spcPct val="150000"/>
              </a:lnSpc>
              <a:spcBef>
                <a:spcPct val="0"/>
              </a:spcBef>
              <a:spcAft>
                <a:spcPct val="0"/>
              </a:spcAft>
              <a:buClrTx/>
              <a:buSzTx/>
              <a:buFontTx/>
              <a:buNone/>
              <a:tabLst/>
            </a:pPr>
            <a:r>
              <a:rPr kumimoji="0" lang="pl-PL" sz="2000" b="1" i="1" u="none" strike="noStrike" cap="none" normalizeH="0" dirty="0" smtClean="0">
                <a:ln>
                  <a:noFill/>
                </a:ln>
                <a:solidFill>
                  <a:schemeClr val="accent1"/>
                </a:solidFill>
                <a:effectLst/>
                <a:latin typeface="Book Antiqua" pitchFamily="18" charset="0"/>
                <a:ea typeface="Times New Roman" pitchFamily="18" charset="0"/>
                <a:cs typeface="Times New Roman" pitchFamily="18" charset="0"/>
              </a:rPr>
              <a:t>Na widelcu</a:t>
            </a:r>
            <a:endParaRPr kumimoji="0" lang="pl-PL" sz="2000" b="1" i="1" u="none" strike="noStrike" cap="none" normalizeH="0" dirty="0" smtClean="0">
              <a:ln>
                <a:noFill/>
              </a:ln>
              <a:solidFill>
                <a:schemeClr val="accent1"/>
              </a:solidFill>
              <a:effectLst/>
              <a:latin typeface="Book Antiqua" pitchFamily="18" charset="0"/>
              <a:cs typeface="Arial" pitchFamily="34" charset="0"/>
            </a:endParaRPr>
          </a:p>
          <a:p>
            <a:pPr marL="0" marR="0" lvl="0" indent="449263" algn="ctr" defTabSz="914400" rtl="0" eaLnBrk="0" fontAlgn="base" latinLnBrk="0" hangingPunct="0">
              <a:lnSpc>
                <a:spcPct val="150000"/>
              </a:lnSpc>
              <a:spcBef>
                <a:spcPct val="0"/>
              </a:spcBef>
              <a:spcAft>
                <a:spcPct val="0"/>
              </a:spcAft>
              <a:buClrTx/>
              <a:buSzTx/>
              <a:buFontTx/>
              <a:buNone/>
              <a:tabLst/>
            </a:pPr>
            <a:r>
              <a:rPr kumimoji="0" lang="pl-PL" sz="2000" b="1" i="1" u="none" strike="noStrike" cap="none" normalizeH="0" dirty="0" smtClean="0">
                <a:ln>
                  <a:noFill/>
                </a:ln>
                <a:solidFill>
                  <a:schemeClr val="accent1"/>
                </a:solidFill>
                <a:effectLst/>
                <a:latin typeface="Book Antiqua" pitchFamily="18" charset="0"/>
                <a:ea typeface="Times New Roman" pitchFamily="18" charset="0"/>
                <a:cs typeface="Times New Roman" pitchFamily="18" charset="0"/>
              </a:rPr>
              <a:t>Pomyśl, rozwiąż, uśmiechnij się!</a:t>
            </a:r>
            <a:endParaRPr kumimoji="0" lang="pl-PL" sz="2000" b="1" i="1" u="none" strike="noStrike" cap="none" normalizeH="0" dirty="0" smtClean="0">
              <a:ln>
                <a:noFill/>
              </a:ln>
              <a:solidFill>
                <a:schemeClr val="accent1"/>
              </a:solidFill>
              <a:effectLst/>
              <a:latin typeface="Book Antiqua" pitchFamily="18" charset="0"/>
              <a:cs typeface="Arial" pitchFamily="34" charset="0"/>
            </a:endParaRPr>
          </a:p>
        </p:txBody>
      </p:sp>
      <p:pic>
        <p:nvPicPr>
          <p:cNvPr id="4" name="Obraz 3" descr="C:\Users\Iwona Perużyńska\Pictures\Moje skanowanie\2017-10 (paź)\skanowanie0007.jpg"/>
          <p:cNvPicPr/>
          <p:nvPr/>
        </p:nvPicPr>
        <p:blipFill>
          <a:blip r:embed="rId2" cstate="print">
            <a:lum bright="10000"/>
          </a:blip>
          <a:srcRect l="8733" t="28124" r="57141" b="52583"/>
          <a:stretch>
            <a:fillRect/>
          </a:stretch>
        </p:blipFill>
        <p:spPr bwMode="auto">
          <a:xfrm rot="5400000">
            <a:off x="6637614" y="5363914"/>
            <a:ext cx="1396721" cy="1098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57158" y="0"/>
            <a:ext cx="8643998" cy="5964101"/>
          </a:xfrm>
          <a:prstGeom prst="rect">
            <a:avLst/>
          </a:prstGeom>
          <a:solidFill>
            <a:srgbClr val="FFFFFF"/>
          </a:solidFill>
          <a:ln w="9525">
            <a:noFill/>
            <a:miter lim="800000"/>
            <a:headEnd/>
            <a:tailEnd/>
          </a:ln>
          <a:effectLst/>
        </p:spPr>
        <p:txBody>
          <a:bodyPr vert="horz" wrap="square" lIns="91440" tIns="45720" rIns="91440" bIns="9998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Placek ze śliwkami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Składniki:</a:t>
            </a:r>
          </a:p>
          <a:p>
            <a:pPr marL="0" marR="0" lvl="0"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kostki masła    </a:t>
            </a:r>
          </a:p>
          <a:p>
            <a:pPr marL="0" marR="0" lvl="0"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jajka</a:t>
            </a:r>
          </a:p>
          <a:p>
            <a:pPr marL="0" marR="0" lvl="0"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szklanki mąki</a:t>
            </a:r>
          </a:p>
          <a:p>
            <a:pPr marL="0" marR="0" lvl="0"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czubata łyżeczka proszku do pieczenia</a:t>
            </a:r>
          </a:p>
          <a:p>
            <a:pPr marL="0" marR="0" lvl="0"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3/4 szklanki cukru</a:t>
            </a:r>
          </a:p>
          <a:p>
            <a:pPr marL="0" marR="0" lvl="0"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cukier puder do posypania</a:t>
            </a:r>
          </a:p>
          <a:p>
            <a:pPr marL="0" marR="0" lvl="0"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kilka wypestkowanych śliwek przekrojonych na pół</a:t>
            </a:r>
          </a:p>
          <a:p>
            <a:pPr marL="0" marR="0" lvl="0" indent="0" algn="l" defTabSz="914400" rtl="0" eaLnBrk="0" fontAlgn="base" latinLnBrk="0" hangingPunct="0">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Przygotowanie</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Rozpuść masło i dodaj do niego cukier.</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Mąkę przesiej do miski razem z proszkiem do pieczenia i wymieszaj z rozpuszczonym masłem i cukrem.</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Dodawaj po jednym jajku, mieszając ciasto.</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Tortownicę o średnicy 26 cm posmaruj masłem i posyp bułka tartą.</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Przelej ciasto do formy i ułóż na nim połówki śliwek wnętrzem do góry.</a:t>
            </a:r>
          </a:p>
          <a:p>
            <a:pPr marL="457200" marR="0" lvl="1" indent="0" algn="l" defTabSz="914400" rtl="0" eaLnBrk="0" fontAlgn="base" latinLnBrk="0" hangingPunct="0">
              <a:lnSpc>
                <a:spcPct val="100000"/>
              </a:lnSpc>
              <a:spcBef>
                <a:spcPct val="0"/>
              </a:spcBef>
              <a:spcAft>
                <a:spcPct val="0"/>
              </a:spcAft>
              <a:buClrTx/>
              <a:buSzTx/>
              <a:tabLst/>
            </a:pPr>
            <a:endParaRPr lang="pl-PL" dirty="0" smtClean="0">
              <a:latin typeface="Times New Roma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195" name="Rectangle 3"/>
          <p:cNvSpPr>
            <a:spLocks noChangeArrowheads="1"/>
          </p:cNvSpPr>
          <p:nvPr/>
        </p:nvSpPr>
        <p:spPr bwMode="auto">
          <a:xfrm rot="10800000" flipV="1">
            <a:off x="285720" y="4697235"/>
            <a:ext cx="850112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 Piecz w temp. 180 stopni przez ok. 50-60 minut.</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7. Ciasto posyp cukrem pudrem.</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34975"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34975" algn="l" defTabSz="914400" rtl="0" eaLnBrk="0" fontAlgn="base" latinLnBrk="0" hangingPunct="0">
              <a:lnSpc>
                <a:spcPct val="100000"/>
              </a:lnSpc>
              <a:spcBef>
                <a:spcPct val="0"/>
              </a:spcBef>
              <a:spcAft>
                <a:spcPct val="0"/>
              </a:spcAft>
              <a:buClrTx/>
              <a:buSzTx/>
              <a:buFontTx/>
              <a:buNone/>
              <a:tabLst/>
            </a:pPr>
            <a:r>
              <a:rPr lang="pl-PL" dirty="0" smtClean="0">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Smacznego!</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57158" y="428604"/>
            <a:ext cx="8358246"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accent1"/>
                </a:solidFill>
                <a:effectLst/>
                <a:latin typeface="Comic Sans MS" pitchFamily="66" charset="0"/>
                <a:ea typeface="Times New Roman" pitchFamily="18" charset="0"/>
                <a:cs typeface="Times New Roman" pitchFamily="18" charset="0"/>
              </a:rPr>
              <a:t>Pomyśl, rozwiąż, uśmiechnij się!</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rgbClr val="00800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i="0" u="none" strike="noStrike" cap="none" normalizeH="0" baseline="0" dirty="0" smtClean="0">
                <a:ln>
                  <a:noFill/>
                </a:ln>
                <a:solidFill>
                  <a:schemeClr val="tx1"/>
                </a:solidFill>
                <a:effectLst/>
                <a:latin typeface="Book Antiqua" pitchFamily="18" charset="0"/>
                <a:ea typeface="Times New Roman" pitchFamily="18" charset="0"/>
                <a:cs typeface="Times New Roman" pitchFamily="18" charset="0"/>
              </a:rPr>
              <a:t>Wydrukuj i rozwiąż krzyżówkę. Hasło odczytasz w pogrubionych kratkach.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cs typeface="Times New Roman" pitchFamily="18" charset="0"/>
            </a:endParaRPr>
          </a:p>
          <a:p>
            <a:pPr>
              <a:lnSpc>
                <a:spcPct val="150000"/>
              </a:lnSpc>
            </a:pPr>
            <a:endParaRPr lang="pl-PL" dirty="0" smtClean="0"/>
          </a:p>
          <a:p>
            <a:pPr marL="0" marR="0" lvl="0" indent="0" algn="l" defTabSz="914400" rtl="0" eaLnBrk="0" fontAlgn="base" latinLnBrk="0" hangingPunct="0">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121" name="Obraz 33" descr="20171027_122311"/>
          <p:cNvPicPr>
            <a:picLocks noChangeAspect="1" noChangeArrowheads="1"/>
          </p:cNvPicPr>
          <p:nvPr/>
        </p:nvPicPr>
        <p:blipFill>
          <a:blip r:embed="rId2"/>
          <a:srcRect l="36874"/>
          <a:stretch>
            <a:fillRect/>
          </a:stretch>
        </p:blipFill>
        <p:spPr bwMode="auto">
          <a:xfrm>
            <a:off x="6509696" y="3286124"/>
            <a:ext cx="1910041" cy="1785950"/>
          </a:xfrm>
          <a:prstGeom prst="rect">
            <a:avLst/>
          </a:prstGeom>
          <a:noFill/>
        </p:spPr>
      </p:pic>
      <p:sp>
        <p:nvSpPr>
          <p:cNvPr id="5129" name="Rectangle 9"/>
          <p:cNvSpPr>
            <a:spLocks noChangeArrowheads="1"/>
          </p:cNvSpPr>
          <p:nvPr/>
        </p:nvSpPr>
        <p:spPr bwMode="auto">
          <a:xfrm>
            <a:off x="313152" y="642919"/>
            <a:ext cx="8358246"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pl-PL" dirty="0" smtClean="0">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Są nimi mirabelki i węgierki.</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Z tartych ziemniaków, smażone na patelni.</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 Owoce, z których robi się rodzynki.</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 Przetwór z owoców, najczęściej ze śliwek.</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Obchodzi imieniny 13 października.</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lang="pl-PL" dirty="0" smtClean="0">
                <a:latin typeface="Times New Roman" pitchFamily="18" charset="0"/>
                <a:ea typeface="Calibri" pitchFamily="34" charset="0"/>
                <a:cs typeface="Times New Roman" pitchFamily="18" charset="0"/>
              </a:rPr>
              <a:t>	8. </a:t>
            </a: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Kwiat na 1 listopada.</a:t>
            </a: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9. Owoc podobny do pomarańczy, ale mniejszy.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Prostokąt 13"/>
          <p:cNvSpPr/>
          <p:nvPr/>
        </p:nvSpPr>
        <p:spPr>
          <a:xfrm>
            <a:off x="357158" y="1500175"/>
            <a:ext cx="7286676" cy="873572"/>
          </a:xfrm>
          <a:prstGeom prst="rect">
            <a:avLst/>
          </a:prstGeom>
        </p:spPr>
        <p:txBody>
          <a:bodyPr wrap="square">
            <a:spAutoFit/>
          </a:bodyPr>
          <a:lstStyle/>
          <a:p>
            <a:pPr lvl="1" fontAlgn="base">
              <a:lnSpc>
                <a:spcPct val="150000"/>
              </a:lnSpc>
              <a:spcBef>
                <a:spcPct val="0"/>
              </a:spcBef>
              <a:spcAft>
                <a:spcPct val="0"/>
              </a:spcAft>
            </a:pPr>
            <a:r>
              <a:rPr lang="pl-PL" dirty="0" smtClean="0">
                <a:latin typeface="Times New Roman" pitchFamily="18" charset="0"/>
                <a:ea typeface="Calibri" pitchFamily="34" charset="0"/>
                <a:cs typeface="Times New Roman" pitchFamily="18" charset="0"/>
              </a:rPr>
              <a:t>       1. ….. brzmi w trzcinie.</a:t>
            </a:r>
            <a:endParaRPr lang="pl-PL" dirty="0" smtClean="0">
              <a:latin typeface="Times New Roman" pitchFamily="18" charset="0"/>
              <a:cs typeface="Times New Roman" pitchFamily="18" charset="0"/>
            </a:endParaRPr>
          </a:p>
          <a:p>
            <a:pPr lvl="0" eaLnBrk="0" fontAlgn="base" hangingPunct="0">
              <a:lnSpc>
                <a:spcPct val="150000"/>
              </a:lnSpc>
              <a:spcBef>
                <a:spcPct val="0"/>
              </a:spcBef>
              <a:spcAft>
                <a:spcPct val="0"/>
              </a:spcAft>
            </a:pPr>
            <a:r>
              <a:rPr lang="pl-PL" dirty="0" smtClean="0">
                <a:latin typeface="Times New Roman" pitchFamily="18" charset="0"/>
                <a:ea typeface="Calibri" pitchFamily="34" charset="0"/>
                <a:cs typeface="Times New Roman" pitchFamily="18" charset="0"/>
              </a:rPr>
              <a:t>               2. Owoc, który ma taka samą nazwę jak kolor i pocisk ręczny.</a:t>
            </a:r>
            <a:endParaRPr lang="pl-PL" dirty="0" smtClean="0">
              <a:latin typeface="Times New Roman" pitchFamily="18" charset="0"/>
              <a:cs typeface="Times New Roman" pitchFamily="18" charset="0"/>
            </a:endParaRPr>
          </a:p>
        </p:txBody>
      </p:sp>
      <p:sp>
        <p:nvSpPr>
          <p:cNvPr id="15" name="Prostokąt 14"/>
          <p:cNvSpPr/>
          <p:nvPr/>
        </p:nvSpPr>
        <p:spPr>
          <a:xfrm flipH="1">
            <a:off x="6715138" y="5143513"/>
            <a:ext cx="1857387" cy="246221"/>
          </a:xfrm>
          <a:prstGeom prst="rect">
            <a:avLst/>
          </a:prstGeom>
        </p:spPr>
        <p:txBody>
          <a:bodyPr wrap="square">
            <a:spAutoFit/>
          </a:bodyPr>
          <a:lstStyle/>
          <a:p>
            <a:r>
              <a:rPr lang="pl-PL" sz="1000" dirty="0" smtClean="0">
                <a:latin typeface="Times New Roman" pitchFamily="18" charset="0"/>
                <a:cs typeface="Times New Roman" pitchFamily="18" charset="0"/>
              </a:rPr>
              <a:t>               fot. I.P.</a:t>
            </a:r>
            <a:endParaRPr lang="pl-PL"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357158" y="500040"/>
          <a:ext cx="8429684" cy="5715045"/>
        </p:xfrm>
        <a:graphic>
          <a:graphicData uri="http://schemas.openxmlformats.org/drawingml/2006/table">
            <a:tbl>
              <a:tblPr/>
              <a:tblGrid>
                <a:gridCol w="344068"/>
                <a:gridCol w="505351"/>
                <a:gridCol w="505351"/>
                <a:gridCol w="505351"/>
                <a:gridCol w="505351"/>
                <a:gridCol w="505351"/>
                <a:gridCol w="505351"/>
                <a:gridCol w="505351"/>
                <a:gridCol w="505351"/>
                <a:gridCol w="505351"/>
                <a:gridCol w="505351"/>
                <a:gridCol w="505351"/>
                <a:gridCol w="505351"/>
                <a:gridCol w="505351"/>
                <a:gridCol w="505351"/>
                <a:gridCol w="505351"/>
                <a:gridCol w="505351"/>
              </a:tblGrid>
              <a:tr h="635005">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l-PL" sz="1100">
                          <a:latin typeface="Calibri"/>
                          <a:ea typeface="Times New Roman"/>
                          <a:cs typeface="Times New Roman"/>
                        </a:rPr>
                        <a:t>1.</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005">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l-PL" sz="1100">
                          <a:latin typeface="Calibri"/>
                          <a:ea typeface="Times New Roman"/>
                          <a:cs typeface="Times New Roman"/>
                        </a:rPr>
                        <a:t>2.</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635005">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l-PL" sz="1100">
                          <a:latin typeface="Calibri"/>
                          <a:ea typeface="Times New Roman"/>
                          <a:cs typeface="Times New Roman"/>
                        </a:rPr>
                        <a:t>3.</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r>
              <a:tr h="635005">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100">
                          <a:latin typeface="Calibri"/>
                          <a:ea typeface="Times New Roman"/>
                          <a:cs typeface="Times New Roman"/>
                        </a:rPr>
                        <a:t>4.</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r>
              <a:tr h="635005">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l-PL" sz="1100">
                          <a:latin typeface="Calibri"/>
                          <a:ea typeface="Times New Roman"/>
                          <a:cs typeface="Times New Roman"/>
                        </a:rPr>
                        <a:t>5.</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r>
              <a:tr h="635005">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l-PL" sz="1100">
                          <a:latin typeface="Calibri"/>
                          <a:ea typeface="Times New Roman"/>
                          <a:cs typeface="Times New Roman"/>
                        </a:rPr>
                        <a:t>6.</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r>
              <a:tr h="635005">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pl-PL" sz="1100">
                          <a:latin typeface="Calibri"/>
                          <a:ea typeface="Times New Roman"/>
                          <a:cs typeface="Times New Roman"/>
                        </a:rPr>
                        <a:t>7.</a:t>
                      </a:r>
                    </a:p>
                  </a:txBody>
                  <a:tcPr marL="68580" marR="6858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r>
              <a:tr h="635005">
                <a:tc>
                  <a:txBody>
                    <a:bodyPr/>
                    <a:lstStyle/>
                    <a:p>
                      <a:pPr algn="l">
                        <a:lnSpc>
                          <a:spcPct val="115000"/>
                        </a:lnSpc>
                        <a:spcAft>
                          <a:spcPts val="0"/>
                        </a:spcAft>
                      </a:pPr>
                      <a:r>
                        <a:rPr lang="pl-PL" sz="1100">
                          <a:latin typeface="Calibri"/>
                          <a:ea typeface="Times New Roman"/>
                          <a:cs typeface="Times New Roman"/>
                        </a:rPr>
                        <a:t>8.</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635005">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r>
                        <a:rPr lang="pl-PL" sz="1100">
                          <a:latin typeface="Calibri"/>
                          <a:ea typeface="Times New Roman"/>
                          <a:cs typeface="Times New Roman"/>
                        </a:rPr>
                        <a:t>9.</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pl-PL"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57158" y="571480"/>
            <a:ext cx="835824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pl-PL"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4" name="Obraz 5" descr="Znalezione obrazy dla zapytania emotikony letnie"/>
          <p:cNvPicPr>
            <a:picLocks noChangeAspect="1" noChangeArrowheads="1"/>
          </p:cNvPicPr>
          <p:nvPr/>
        </p:nvPicPr>
        <p:blipFill>
          <a:blip r:embed="rId2"/>
          <a:srcRect t="52155" r="66087" b="5388"/>
          <a:stretch>
            <a:fillRect/>
          </a:stretch>
        </p:blipFill>
        <p:spPr bwMode="auto">
          <a:xfrm>
            <a:off x="285720" y="1857364"/>
            <a:ext cx="781050" cy="784225"/>
          </a:xfrm>
          <a:prstGeom prst="rect">
            <a:avLst/>
          </a:prstGeom>
          <a:noFill/>
        </p:spPr>
      </p:pic>
      <p:pic>
        <p:nvPicPr>
          <p:cNvPr id="3073" name="Obraz 2" descr="skanowanie0008"/>
          <p:cNvPicPr>
            <a:picLocks noChangeAspect="1" noChangeArrowheads="1"/>
          </p:cNvPicPr>
          <p:nvPr/>
        </p:nvPicPr>
        <p:blipFill>
          <a:blip r:embed="rId3"/>
          <a:srcRect l="30151" t="17377" r="19649" b="10393"/>
          <a:stretch>
            <a:fillRect/>
          </a:stretch>
        </p:blipFill>
        <p:spPr bwMode="auto">
          <a:xfrm>
            <a:off x="7500958" y="3714752"/>
            <a:ext cx="1246187" cy="1385887"/>
          </a:xfrm>
          <a:prstGeom prst="rect">
            <a:avLst/>
          </a:prstGeom>
          <a:noFill/>
        </p:spPr>
      </p:pic>
      <p:sp>
        <p:nvSpPr>
          <p:cNvPr id="3075" name="Rectangle 3"/>
          <p:cNvSpPr>
            <a:spLocks noChangeArrowheads="1"/>
          </p:cNvSpPr>
          <p:nvPr/>
        </p:nvSpPr>
        <p:spPr bwMode="auto">
          <a:xfrm>
            <a:off x="428564" y="357166"/>
            <a:ext cx="871543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984806"/>
                </a:solidFill>
                <a:effectLst/>
                <a:latin typeface="Times New Roman" pitchFamily="18" charset="0"/>
                <a:ea typeface="Times New Roman" pitchFamily="18" charset="0"/>
                <a:cs typeface="Times New Roman" pitchFamily="18" charset="0"/>
              </a:rPr>
              <a:t>Zagadki dla bystrzaka, czyli dla Ciebie</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 dziury u góry, u dołu, z przodu, z tyłu, z lewej i prawej, a jednak można w tym przenosić wodę. Co to jest?</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6" name="Rectangle 4"/>
          <p:cNvSpPr>
            <a:spLocks noChangeArrowheads="1"/>
          </p:cNvSpPr>
          <p:nvPr/>
        </p:nvSpPr>
        <p:spPr bwMode="auto">
          <a:xfrm>
            <a:off x="285720" y="1714488"/>
            <a:ext cx="864399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 kt</a:t>
            </a:r>
            <a:r>
              <a:rPr kumimoji="0" lang="pl-PL"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rym miesiącu kosi się siano?</a:t>
            </a:r>
          </a:p>
          <a:p>
            <a:pPr marL="914400" marR="0" lvl="2" indent="0" algn="l"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Należy do ciebie przez całe życie, ale inni używają tego częściej niż ty. Co to takiego?</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285720" y="2426969"/>
            <a:ext cx="864399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rgbClr val="943634"/>
              </a:solidFill>
              <a:effectLst/>
              <a:latin typeface="Kristen ITC"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b="1" dirty="0" smtClean="0">
              <a:solidFill>
                <a:srgbClr val="943634"/>
              </a:solidFill>
              <a:latin typeface="Kristen ITC"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rgbClr val="943634"/>
              </a:solidFill>
              <a:effectLst/>
              <a:latin typeface="Kristen ITC"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943634"/>
                </a:solidFill>
                <a:effectLst/>
                <a:latin typeface="Kristen ITC" pitchFamily="66" charset="0"/>
                <a:ea typeface="Times New Roman" pitchFamily="18" charset="0"/>
                <a:cs typeface="Times New Roman" pitchFamily="18" charset="0"/>
              </a:rPr>
              <a:t>Jesienne ciekawostki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Według niektórych przesądów łapanie liści jesienią przynosi szczęście. </a:t>
            </a:r>
          </a:p>
          <a:p>
            <a:pPr marL="0" marR="0" lvl="0" indent="0" algn="l" defTabSz="914400" rtl="0" eaLnBrk="0" fontAlgn="base" latinLnBrk="0" hangingPunct="0">
              <a:lnSpc>
                <a:spcPct val="100000"/>
              </a:lnSpc>
              <a:spcBef>
                <a:spcPct val="0"/>
              </a:spcBef>
              <a:spcAft>
                <a:spcPct val="0"/>
              </a:spcAft>
              <a:buClrTx/>
              <a:buSzTx/>
              <a:tabLst/>
            </a:pPr>
            <a:r>
              <a:rPr lang="pl-PL" dirty="0" smtClean="0">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Każdy złapany liść ma przynieść powodzenie w jednym nadchodzącym </a:t>
            </a:r>
          </a:p>
          <a:p>
            <a:pPr marL="0" marR="0" lvl="0" indent="0" algn="l" defTabSz="914400" rtl="0" eaLnBrk="0" fontAlgn="base" latinLnBrk="0" hangingPunct="0">
              <a:lnSpc>
                <a:spcPct val="100000"/>
              </a:lnSpc>
              <a:spcBef>
                <a:spcPct val="0"/>
              </a:spcBef>
              <a:spcAft>
                <a:spcPct val="0"/>
              </a:spcAft>
              <a:buClrTx/>
              <a:buSzTx/>
              <a:tabLst/>
            </a:pPr>
            <a:r>
              <a:rPr lang="pl-PL" dirty="0" smtClean="0">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miesiącu.</a:t>
            </a:r>
          </a:p>
          <a:p>
            <a:pPr marL="0" marR="0" lvl="0" indent="0" algn="l" defTabSz="914400" rtl="0" eaLnBrk="0" fontAlgn="base" latinLnBrk="0" hangingPunct="0">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Ulubiony kolor większości ludzi na świcie to niebieski.</a:t>
            </a:r>
          </a:p>
          <a:p>
            <a:pPr marL="0" marR="0" lvl="0" indent="0" algn="l" defTabSz="914400" rtl="0" eaLnBrk="0" fontAlgn="base" latinLnBrk="0" hangingPunct="0">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eaLnBrk="0" fontAlgn="base" hangingPunct="0">
              <a:spcBef>
                <a:spcPct val="0"/>
              </a:spcBef>
              <a:spcAft>
                <a:spcPct val="0"/>
              </a:spcAft>
              <a:buFontTx/>
              <a:buChar char="•"/>
            </a:pPr>
            <a:r>
              <a:rPr lang="pl-PL" dirty="0" smtClean="0">
                <a:latin typeface="Times New Roman" pitchFamily="18" charset="0"/>
                <a:cs typeface="Times New Roman" pitchFamily="18" charset="0"/>
              </a:rPr>
              <a:t>Dominującym kolorem oczu wśród ludzi na całym świecie jest brązowy (90%). Na drugiej pozycji znajduje się kolor niebieski (7%), a następnie szary (2%). Najrzadziej spotykaną barwą oka jest zielona (1%).</a:t>
            </a:r>
          </a:p>
          <a:p>
            <a:pPr marL="0" marR="0" lvl="0" indent="0" algn="l" defTabSz="914400" rtl="0" eaLnBrk="0" fontAlgn="base" latinLnBrk="0" hangingPunct="0">
              <a:lnSpc>
                <a:spcPct val="100000"/>
              </a:lnSpc>
              <a:spcBef>
                <a:spcPct val="0"/>
              </a:spcBef>
              <a:spcAft>
                <a:spcPct val="0"/>
              </a:spcAft>
              <a:buClrTx/>
              <a:buSzTx/>
              <a:buFontTx/>
              <a:buChar char="•"/>
              <a:tabLst/>
            </a:pPr>
            <a:endParaRPr lang="pl-PL"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28596" y="500042"/>
            <a:ext cx="828680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lang="pl-PL" sz="12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49" name="Rectangle 1"/>
          <p:cNvSpPr>
            <a:spLocks noChangeArrowheads="1"/>
          </p:cNvSpPr>
          <p:nvPr/>
        </p:nvSpPr>
        <p:spPr bwMode="auto">
          <a:xfrm>
            <a:off x="142844" y="571480"/>
            <a:ext cx="8858312" cy="417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Symbolika niektórych kolorów</a:t>
            </a:r>
            <a:endParaRPr kumimoji="0" lang="pl-PL" b="0" i="0" u="none" strike="noStrike" cap="none" normalizeH="0" baseline="0" dirty="0" smtClean="0">
              <a:ln>
                <a:noFill/>
              </a:ln>
              <a:solidFill>
                <a:schemeClr val="accent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Niebieski </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symbolizuje wytrwałość, niezawodność, mądrość, lojalność.</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Zielony</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symbol wzrostu, płodności, natury. Zieleń, podobnie jak niebieski, uspokaja.</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Czerwony</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 naturalny sposób przyciąga oko i wprowadza w stan ekscytacji. Kolor    </a:t>
            </a:r>
            <a:r>
              <a:rPr kumimoji="0" lang="pl-PL"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kojarzony z energią oraz świętami.</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Żółty</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kolor słońca, symbol radości. przyciąga wspomnienie dobrych czasów.</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Pomarańczowy </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symbolizuje zabawę, ciepło, energię.</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b="1" i="0" u="none"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Brązowy</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symbol niezawodności, stabilność, kolor ziemi.</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r>
              <a:rPr kumimoji="0" lang="pl-PL" b="1" i="0" u="none" strike="noStrike" cap="none" normalizeH="0" baseline="0" dirty="0" smtClean="0">
                <a:ln>
                  <a:noFill/>
                </a:ln>
                <a:solidFill>
                  <a:srgbClr val="FFCC00"/>
                </a:solidFill>
                <a:effectLst/>
                <a:latin typeface="Times New Roman" pitchFamily="18" charset="0"/>
                <a:ea typeface="Times New Roman" pitchFamily="18" charset="0"/>
                <a:cs typeface="Times New Roman" pitchFamily="18" charset="0"/>
              </a:rPr>
              <a:t>Złoty</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symbol bogactwa i obietnica lepszych czasów.</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1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l" defTabSz="914400" rtl="0" eaLnBrk="0" fontAlgn="base" latinLnBrk="0" hangingPunct="0">
              <a:lnSpc>
                <a:spcPct val="100000"/>
              </a:lnSpc>
              <a:spcBef>
                <a:spcPct val="0"/>
              </a:spcBef>
              <a:spcAft>
                <a:spcPct val="0"/>
              </a:spcAft>
              <a:buClrTx/>
              <a:buSzTx/>
              <a:buFontTx/>
              <a:buNone/>
              <a:tabLst/>
            </a:pPr>
            <a:r>
              <a:rPr lang="pl-PL" sz="1100" dirty="0" smtClean="0">
                <a:latin typeface="Times New Roman" pitchFamily="18" charset="0"/>
                <a:ea typeface="Times New Roman" pitchFamily="18" charset="0"/>
                <a:cs typeface="Times New Roman" pitchFamily="18" charset="0"/>
              </a:rPr>
              <a:t>							              </a:t>
            </a:r>
            <a:r>
              <a:rPr kumimoji="0" lang="pl-PL" sz="11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 podst. </a:t>
            </a:r>
            <a:r>
              <a:rPr kumimoji="0" lang="pl-PL" sz="11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inform</a:t>
            </a: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1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internet</a:t>
            </a: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Obraz 4" descr="C:\Users\Iwona Perużyńska\Pictures\Moje skanowanie\2017-10 (paź)\skanowanie0007.jpg"/>
          <p:cNvPicPr/>
          <p:nvPr/>
        </p:nvPicPr>
        <p:blipFill>
          <a:blip r:embed="rId2" cstate="print"/>
          <a:srcRect l="4037" t="3131" r="54364" b="71821"/>
          <a:stretch>
            <a:fillRect/>
          </a:stretch>
        </p:blipFill>
        <p:spPr bwMode="auto">
          <a:xfrm>
            <a:off x="1428728" y="4786322"/>
            <a:ext cx="2071702"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57158" y="5643578"/>
            <a:ext cx="8429684" cy="954107"/>
          </a:xfrm>
          <a:prstGeom prst="rect">
            <a:avLst/>
          </a:prstGeom>
        </p:spPr>
        <p:txBody>
          <a:bodyPr wrap="square">
            <a:spAutoFit/>
          </a:bodyPr>
          <a:lstStyle/>
          <a:p>
            <a:r>
              <a:rPr lang="pl-PL" sz="1400" dirty="0" err="1" smtClean="0">
                <a:latin typeface="Times New Roman" pitchFamily="18" charset="0"/>
                <a:cs typeface="Times New Roman" pitchFamily="18" charset="0"/>
              </a:rPr>
              <a:t>KumamNewsa</a:t>
            </a:r>
            <a:r>
              <a:rPr lang="pl-PL" sz="1400" dirty="0" smtClean="0">
                <a:latin typeface="Times New Roman" pitchFamily="18" charset="0"/>
                <a:cs typeface="Times New Roman" pitchFamily="18" charset="0"/>
              </a:rPr>
              <a:t>; </a:t>
            </a:r>
            <a:r>
              <a:rPr lang="pl-PL" sz="1400" dirty="0" err="1" smtClean="0">
                <a:latin typeface="Times New Roman" pitchFamily="18" charset="0"/>
                <a:cs typeface="Times New Roman" pitchFamily="18" charset="0"/>
              </a:rPr>
              <a:t>e-mail:kumamanewsa@gmail.com</a:t>
            </a:r>
            <a:endParaRPr lang="pl-PL" sz="1400" dirty="0" smtClean="0">
              <a:latin typeface="Times New Roman" pitchFamily="18" charset="0"/>
              <a:cs typeface="Times New Roman" pitchFamily="18" charset="0"/>
            </a:endParaRPr>
          </a:p>
          <a:p>
            <a:r>
              <a:rPr lang="pl-PL" sz="1400" dirty="0" smtClean="0">
                <a:latin typeface="Times New Roman" pitchFamily="18" charset="0"/>
                <a:cs typeface="Times New Roman" pitchFamily="18" charset="0"/>
              </a:rPr>
              <a:t>Zespół redakcyjny: Nikola Góra, Joanna </a:t>
            </a:r>
            <a:r>
              <a:rPr lang="pl-PL" sz="1400" dirty="0" err="1" smtClean="0">
                <a:latin typeface="Times New Roman" pitchFamily="18" charset="0"/>
                <a:cs typeface="Times New Roman" pitchFamily="18" charset="0"/>
              </a:rPr>
              <a:t>Hojczyk</a:t>
            </a:r>
            <a:r>
              <a:rPr lang="pl-PL" sz="1400" dirty="0" smtClean="0">
                <a:latin typeface="Times New Roman" pitchFamily="18" charset="0"/>
                <a:cs typeface="Times New Roman" pitchFamily="18" charset="0"/>
              </a:rPr>
              <a:t>, Nikola Kuczyńska, Amelia Przewoźnik, Tymoteusz Boguszewski.</a:t>
            </a:r>
          </a:p>
          <a:p>
            <a:r>
              <a:rPr lang="pl-PL" sz="1400" dirty="0" smtClean="0">
                <a:latin typeface="Times New Roman" pitchFamily="18" charset="0"/>
                <a:cs typeface="Times New Roman" pitchFamily="18" charset="0"/>
              </a:rPr>
              <a:t>opiekunki: Iwona </a:t>
            </a:r>
            <a:r>
              <a:rPr lang="pl-PL" sz="1400" dirty="0" err="1" smtClean="0">
                <a:latin typeface="Times New Roman" pitchFamily="18" charset="0"/>
                <a:cs typeface="Times New Roman" pitchFamily="18" charset="0"/>
              </a:rPr>
              <a:t>Perużyńska</a:t>
            </a:r>
            <a:r>
              <a:rPr lang="pl-PL" sz="1400" dirty="0" smtClean="0">
                <a:latin typeface="Times New Roman" pitchFamily="18" charset="0"/>
                <a:cs typeface="Times New Roman" pitchFamily="18" charset="0"/>
              </a:rPr>
              <a:t>, Magdalena Jankowska-Potrząsaj</a:t>
            </a:r>
          </a:p>
        </p:txBody>
      </p:sp>
      <p:pic>
        <p:nvPicPr>
          <p:cNvPr id="4" name="Obraz 3" descr="C:\Users\Iwona Perużyńska\Desktop\KumamNewsa9\minionki-e-kolorowanki.eu.jpg"/>
          <p:cNvPicPr/>
          <p:nvPr/>
        </p:nvPicPr>
        <p:blipFill>
          <a:blip r:embed="rId2"/>
          <a:srcRect/>
          <a:stretch>
            <a:fillRect/>
          </a:stretch>
        </p:blipFill>
        <p:spPr bwMode="auto">
          <a:xfrm>
            <a:off x="2857488" y="429567"/>
            <a:ext cx="3786214" cy="4642507"/>
          </a:xfrm>
          <a:prstGeom prst="rect">
            <a:avLst/>
          </a:prstGeom>
          <a:noFill/>
          <a:ln w="9525">
            <a:noFill/>
            <a:miter lim="800000"/>
            <a:headEnd/>
            <a:tailEnd/>
          </a:ln>
        </p:spPr>
      </p:pic>
      <p:sp>
        <p:nvSpPr>
          <p:cNvPr id="1025" name="Rectangle 1"/>
          <p:cNvSpPr>
            <a:spLocks noChangeArrowheads="1"/>
          </p:cNvSpPr>
          <p:nvPr/>
        </p:nvSpPr>
        <p:spPr bwMode="auto">
          <a:xfrm>
            <a:off x="0" y="214290"/>
            <a:ext cx="4075411"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943634"/>
                </a:solidFill>
                <a:effectLst/>
                <a:latin typeface="Times New Roman" pitchFamily="18" charset="0"/>
                <a:ea typeface="Times New Roman" pitchFamily="18" charset="0"/>
                <a:cs typeface="Times New Roman" pitchFamily="18" charset="0"/>
              </a:rPr>
              <a:t>Kolorowanka dla najmłodszych Czytelnik</a:t>
            </a:r>
            <a:r>
              <a:rPr kumimoji="0" lang="pl-PL" sz="1400" b="1" i="0" u="none" strike="noStrike" cap="none" normalizeH="0" baseline="0" dirty="0" smtClean="0">
                <a:ln>
                  <a:noFill/>
                </a:ln>
                <a:solidFill>
                  <a:srgbClr val="943634"/>
                </a:solidFill>
                <a:effectLst/>
                <a:latin typeface="Calibri"/>
                <a:ea typeface="Times New Roman" pitchFamily="18" charset="0"/>
                <a:cs typeface="Times New Roman" pitchFamily="18" charset="0"/>
              </a:rPr>
              <a:t>ó</a:t>
            </a:r>
            <a:r>
              <a:rPr kumimoji="0" lang="pl-PL" sz="1400" b="1" i="0" u="none" strike="noStrike" cap="none" normalizeH="0" baseline="0" dirty="0" smtClean="0">
                <a:ln>
                  <a:noFill/>
                </a:ln>
                <a:solidFill>
                  <a:srgbClr val="943634"/>
                </a:solidFill>
                <a:effectLst/>
                <a:latin typeface="Times New Roman" pitchFamily="18" charset="0"/>
                <a:ea typeface="Times New Roman" pitchFamily="18" charset="0"/>
                <a:cs typeface="Times New Roman" pitchFamily="18" charset="0"/>
              </a:rPr>
              <a:t>w</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a:spLocks noChangeArrowheads="1"/>
          </p:cNvSpPr>
          <p:nvPr/>
        </p:nvSpPr>
        <p:spPr bwMode="auto">
          <a:xfrm>
            <a:off x="6715140" y="4746790"/>
            <a:ext cx="135732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pl-PL"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E-kolorowanki.eu</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85720" y="285728"/>
            <a:ext cx="850112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b="1" dirty="0" smtClean="0">
                <a:solidFill>
                  <a:schemeClr val="accent1"/>
                </a:solidFill>
              </a:rPr>
              <a:t>Drodzy Czytelnicy!</a:t>
            </a:r>
            <a:endParaRPr lang="pl-PL" sz="2000" dirty="0" smtClean="0">
              <a:solidFill>
                <a:schemeClr val="accent1"/>
              </a:solidFill>
            </a:endParaRPr>
          </a:p>
          <a:p>
            <a:r>
              <a:rPr lang="pl-PL" sz="2000" b="1" dirty="0" smtClean="0"/>
              <a:t> </a:t>
            </a:r>
            <a:endParaRPr lang="pl-PL" sz="2000" dirty="0" smtClean="0"/>
          </a:p>
          <a:p>
            <a:r>
              <a:rPr lang="pl-PL" sz="2000" dirty="0" smtClean="0"/>
              <a:t>	 Gazetka szkolna istnieje już trzeci rok! Redakcja „</a:t>
            </a:r>
            <a:r>
              <a:rPr lang="pl-PL" sz="2000" dirty="0" err="1" smtClean="0"/>
              <a:t>KumamNewsa</a:t>
            </a:r>
            <a:r>
              <a:rPr lang="pl-PL" sz="2000" dirty="0" smtClean="0"/>
              <a:t>” dokłada starań, abyście Wy, nasi Czytelnicy, nadal chętnie do niej zaglądali. Zapraszamy więc do lektury nowego numeru. </a:t>
            </a:r>
          </a:p>
          <a:p>
            <a:r>
              <a:rPr lang="pl-PL" sz="2000" dirty="0" smtClean="0"/>
              <a:t>	W jesiennym wydaniu proponujemy teksty dotyczące wydarzeń szkolnych (nocnego biwakowania i ślubowania pierwszoklasistów), ale też wracamy, za sprawą Nikoli, do czasu wakacji. Nieustająco zachęcamy Was do czytania interesujących książek i próbujemy rozbudzać Waszą ciekawość świata przy pomocy artykułów przyrodniczych </a:t>
            </a:r>
            <a:r>
              <a:rPr lang="pl-PL" sz="2000" dirty="0" err="1" smtClean="0"/>
              <a:t>Tymka</a:t>
            </a:r>
            <a:r>
              <a:rPr lang="pl-PL" sz="2000" dirty="0" smtClean="0"/>
              <a:t>. Nowy rok szkolny rozpoczął się od wyboru przedstawicieli Samorządu Uczniowskiego i ich opiekuna, z którym wywiad publikujemy.</a:t>
            </a:r>
          </a:p>
          <a:p>
            <a:r>
              <a:rPr lang="pl-PL" sz="2000" dirty="0" smtClean="0"/>
              <a:t>W kąciku rozrywki prezentujemy ciekawostki o kolorach, bo z ich bogactwem jesień się kojarzy, krzyżówkę naszego pomysłu i zagadki. Kolorowanka na pewno ucieszy najmłodszych, dla których przeczytanie artykułów może być jeszcze za trudne. </a:t>
            </a:r>
          </a:p>
          <a:p>
            <a:r>
              <a:rPr lang="pl-PL" sz="2000" dirty="0" smtClean="0"/>
              <a:t>	Przypominamy, że gazetka ukazuje się także w wersji elektronicznej na stronie szkoły: </a:t>
            </a:r>
            <a:r>
              <a:rPr lang="pl-PL" sz="2000" dirty="0" err="1" smtClean="0"/>
              <a:t>spgogolewo.weebly.com</a:t>
            </a:r>
            <a:r>
              <a:rPr lang="pl-PL" sz="2000" dirty="0" smtClean="0"/>
              <a:t> (zakładka: z życia szkoły).</a:t>
            </a:r>
          </a:p>
          <a:p>
            <a:r>
              <a:rPr lang="pl-PL" sz="2000" dirty="0" smtClean="0"/>
              <a:t>								</a:t>
            </a:r>
            <a:r>
              <a:rPr lang="pl-PL" sz="1600" dirty="0" smtClean="0"/>
              <a:t>redakcja</a:t>
            </a:r>
            <a:endParaRPr lang="pl-PL"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6388" name="Rectangle 4"/>
          <p:cNvSpPr>
            <a:spLocks noChangeArrowheads="1"/>
          </p:cNvSpPr>
          <p:nvPr/>
        </p:nvSpPr>
        <p:spPr bwMode="auto">
          <a:xfrm>
            <a:off x="285720" y="214291"/>
            <a:ext cx="864399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l-PL" b="1" dirty="0" smtClean="0">
                <a:solidFill>
                  <a:schemeClr val="accent1"/>
                </a:solidFill>
                <a:latin typeface="Book Antiqua" pitchFamily="18" charset="0"/>
              </a:rPr>
              <a:t>Aktualności</a:t>
            </a:r>
            <a:endParaRPr lang="pl-PL" sz="2000" dirty="0" smtClean="0">
              <a:solidFill>
                <a:schemeClr val="accent1"/>
              </a:solidFill>
            </a:endParaRPr>
          </a:p>
        </p:txBody>
      </p:sp>
      <p:sp>
        <p:nvSpPr>
          <p:cNvPr id="22529" name="Rectangle 1"/>
          <p:cNvSpPr>
            <a:spLocks noChangeArrowheads="1"/>
          </p:cNvSpPr>
          <p:nvPr/>
        </p:nvSpPr>
        <p:spPr bwMode="auto">
          <a:xfrm>
            <a:off x="214282" y="714357"/>
            <a:ext cx="8429684" cy="64171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b="1" dirty="0" smtClean="0"/>
              <a:t>	Nocne biwakowanie</a:t>
            </a:r>
          </a:p>
          <a:p>
            <a:endParaRPr lang="pl-PL" dirty="0" smtClean="0"/>
          </a:p>
          <a:p>
            <a:r>
              <a:rPr lang="pl-PL" dirty="0" smtClean="0"/>
              <a:t>	</a:t>
            </a:r>
            <a:r>
              <a:rPr lang="pl-PL" dirty="0" smtClean="0">
                <a:latin typeface="Times New Roman" pitchFamily="18" charset="0"/>
                <a:cs typeface="Times New Roman" pitchFamily="18" charset="0"/>
              </a:rPr>
              <a:t>29 września 2017 r. w naszej szkole odbyło się, jak co roku, nocne biwakowanie. Do szkoły dotarliśmy o godzinie 19:00.</a:t>
            </a:r>
          </a:p>
          <a:p>
            <a:r>
              <a:rPr lang="pl-PL" dirty="0" smtClean="0">
                <a:latin typeface="Times New Roman" pitchFamily="18" charset="0"/>
                <a:cs typeface="Times New Roman" pitchFamily="18" charset="0"/>
              </a:rPr>
              <a:t>	O 20:50 była zbiórka. Zostaliśmy podzieleni na dwie grupy. Wszyscy razem udaliśmy się w stronę lasu, a następnie grupa pana Witka wyruszyła drogą po lewej, a grupa pana Michała poszła środkową ścieżką. Gra polegała na zbieraniu kamieni świecących w ciemności. Grupa, która znalazła ich najwięcej, wygrywała. Tymi szczęściarzami byli uczniowie z grupy pana Witka. Do szkoły wróciliśmy wszyscy razem. Mogliśmy spróbować popisowego dania pana Michała, czyli  zupy pomidorowej. Na boisku odbywały się różne gry i zabawy. O północy zaczęła się dyskoteka. Bawiliśmy się do różnych piosenek, a gdy większość była zmęczona, poszliśmy do klas, w których spaliśmy według przydziału. Tam mogliśmy obejrzeć film, porozmawiać itp. </a:t>
            </a:r>
          </a:p>
          <a:p>
            <a:r>
              <a:rPr lang="pl-PL" dirty="0" smtClean="0">
                <a:latin typeface="Times New Roman" pitchFamily="18" charset="0"/>
                <a:cs typeface="Times New Roman" pitchFamily="18" charset="0"/>
              </a:rPr>
              <a:t>	Pobudka była przed piątą rano. Pomogliśmy nauczycielom wnieść do klas ławki oraz krzesła. Osoby miejscowe mogły iść do domu, a dojeżdżający musieli poczekać na rodziców.</a:t>
            </a:r>
          </a:p>
          <a:p>
            <a:r>
              <a:rPr lang="pl-PL" dirty="0" smtClean="0">
                <a:latin typeface="Times New Roman" pitchFamily="18" charset="0"/>
                <a:cs typeface="Times New Roman" pitchFamily="18" charset="0"/>
              </a:rPr>
              <a:t>Moim zdaniem biwakowanie było udane i z roku na rok jest coraz lepsze.</a:t>
            </a:r>
          </a:p>
          <a:p>
            <a:r>
              <a:rPr lang="pl-PL" dirty="0" smtClean="0">
                <a:latin typeface="Times New Roman" pitchFamily="18" charset="0"/>
                <a:cs typeface="Times New Roman" pitchFamily="18" charset="0"/>
              </a:rPr>
              <a:t> </a:t>
            </a:r>
          </a:p>
          <a:p>
            <a:r>
              <a:rPr lang="pl-PL" dirty="0" smtClean="0">
                <a:latin typeface="Times New Roman" pitchFamily="18" charset="0"/>
                <a:cs typeface="Times New Roman" pitchFamily="18" charset="0"/>
              </a:rPr>
              <a:t>	            						</a:t>
            </a:r>
            <a:r>
              <a:rPr lang="pl-PL" sz="1400" dirty="0" smtClean="0">
                <a:latin typeface="Times New Roman" pitchFamily="18" charset="0"/>
                <a:cs typeface="Times New Roman" pitchFamily="18" charset="0"/>
              </a:rPr>
              <a:t>Nikola Góra</a:t>
            </a:r>
          </a:p>
          <a:p>
            <a:endParaRPr lang="pl-PL" dirty="0" smtClean="0"/>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a:t>
            </a: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Obraz 4" descr="C:\Users\Iwona Perużyńska\Pictures\Moje skanowanie\2017-10 (paź)\skanowanie0007.jpg"/>
          <p:cNvPicPr/>
          <p:nvPr/>
        </p:nvPicPr>
        <p:blipFill>
          <a:blip r:embed="rId2" cstate="print"/>
          <a:srcRect l="46298" t="59678" r="7275" b="18026"/>
          <a:stretch>
            <a:fillRect/>
          </a:stretch>
        </p:blipFill>
        <p:spPr bwMode="auto">
          <a:xfrm>
            <a:off x="6929454" y="142852"/>
            <a:ext cx="1890137" cy="1276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57158" y="357167"/>
            <a:ext cx="8358246" cy="458074"/>
          </a:xfrm>
          <a:prstGeom prst="rect">
            <a:avLst/>
          </a:prstGeom>
        </p:spPr>
        <p:txBody>
          <a:bodyPr wrap="square">
            <a:spAutoFit/>
          </a:bodyPr>
          <a:lstStyle/>
          <a:p>
            <a:pPr algn="just">
              <a:lnSpc>
                <a:spcPct val="150000"/>
              </a:lnSpc>
            </a:pPr>
            <a:r>
              <a:rPr lang="pl-PL" dirty="0" smtClean="0">
                <a:latin typeface="Times New Roman" pitchFamily="18" charset="0"/>
                <a:cs typeface="Times New Roman" pitchFamily="18" charset="0"/>
              </a:rPr>
              <a:t>	</a:t>
            </a:r>
            <a:endParaRPr lang="pl-PL" sz="1200" dirty="0" smtClean="0">
              <a:latin typeface="Times New Roman" pitchFamily="18" charset="0"/>
              <a:cs typeface="Times New Roman" pitchFamily="18" charset="0"/>
            </a:endParaRPr>
          </a:p>
        </p:txBody>
      </p:sp>
      <p:sp>
        <p:nvSpPr>
          <p:cNvPr id="4" name="Prostokąt 3"/>
          <p:cNvSpPr/>
          <p:nvPr/>
        </p:nvSpPr>
        <p:spPr>
          <a:xfrm>
            <a:off x="714348" y="571480"/>
            <a:ext cx="7786742" cy="1708160"/>
          </a:xfrm>
          <a:prstGeom prst="rect">
            <a:avLst/>
          </a:prstGeom>
        </p:spPr>
        <p:txBody>
          <a:bodyPr wrap="square">
            <a:spAutoFit/>
          </a:bodyPr>
          <a:lstStyle/>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p:txBody>
      </p:sp>
      <p:sp>
        <p:nvSpPr>
          <p:cNvPr id="68609" name="Rectangle 1"/>
          <p:cNvSpPr>
            <a:spLocks noChangeArrowheads="1"/>
          </p:cNvSpPr>
          <p:nvPr/>
        </p:nvSpPr>
        <p:spPr bwMode="auto">
          <a:xfrm>
            <a:off x="500034" y="500042"/>
            <a:ext cx="8286808" cy="4001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endParaRPr>
          </a:p>
        </p:txBody>
      </p:sp>
      <p:sp>
        <p:nvSpPr>
          <p:cNvPr id="28673" name="Rectangle 1"/>
          <p:cNvSpPr>
            <a:spLocks noChangeArrowheads="1"/>
          </p:cNvSpPr>
          <p:nvPr/>
        </p:nvSpPr>
        <p:spPr bwMode="auto">
          <a:xfrm>
            <a:off x="214282" y="285728"/>
            <a:ext cx="864399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Ślubowanie pierwszoklasistów</a:t>
            </a:r>
            <a:endParaRPr lang="pl-PL" dirty="0" smtClean="0">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16.10.2017 roku w naszej szkole miało miejsce  pasowanie pierwszaków na uczniów </a:t>
            </a: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czytelników.</a:t>
            </a: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Była to uroczystość połączona z Dniem Edukacji Narodowej. W części artystycznej wystąpiły dzieci z klasy I z recytacjami i piosenkami, przygotowane przez panią Jolantę Muchę. Następnie wprowadzono sztandar szkoły, na który dzieci złożyły przyrzeczenie. Dyrektor szkoły dużym, drewnianym ołówkiem</a:t>
            </a:r>
            <a:r>
              <a:rPr kumimoji="0" lang="pl-PL"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pasowała pierwszaków na uczniów, a pani bibliotekarka, lekko dotykając ramienia książką, przyjęła</a:t>
            </a:r>
            <a:r>
              <a:rPr kumimoji="0" lang="pl-PL"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dzieci w poczet czytelników. Potem pierwszoklasiści musieli zjeść plasterek cytryny i się uśmiechnąć. Potwierdzili też swoje</a:t>
            </a:r>
            <a:r>
              <a:rPr kumimoji="0" lang="pl-PL"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przyrzeczenie odciskiem palca pod tekstem ślubowania. Klasa II wręczyła dzieciom podarunki, a dyrektor złożyła pierwszakom gratulacje. </a:t>
            </a: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Z okazji Dnia Edukacji Narodowej wszyscy pracownicy szkoły otrzymali życzenia od przedstawicielki SU. </a:t>
            </a: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Uroczystość przypomniała niektórym starszym uczniom ich ślubowanie sprzed lat.</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Joanna </a:t>
            </a:r>
            <a:r>
              <a:rPr kumimoji="0" lang="pl-PL"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Hojczyk</a:t>
            </a:r>
            <a:endParaRPr kumimoji="0" lang="pl-PL"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14282" y="357166"/>
            <a:ext cx="8643998"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7" name="Rectangle 1"/>
          <p:cNvSpPr>
            <a:spLocks noChangeArrowheads="1"/>
          </p:cNvSpPr>
          <p:nvPr/>
        </p:nvSpPr>
        <p:spPr bwMode="auto">
          <a:xfrm>
            <a:off x="428596" y="500043"/>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3581400" algn="l"/>
              </a:tabLst>
            </a:pPr>
            <a:endParaRPr lang="pl-PL" b="1" dirty="0" smtClean="0">
              <a:ea typeface="Arial Unicode MS" pitchFamily="34" charset="-128"/>
              <a:cs typeface="Arial Unicode MS" pitchFamily="34" charset="-128"/>
            </a:endParaRPr>
          </a:p>
          <a:p>
            <a:pPr marL="0" marR="0" lvl="0" indent="449263" algn="l" defTabSz="914400" rtl="0" eaLnBrk="1" fontAlgn="base" latinLnBrk="0" hangingPunct="1">
              <a:lnSpc>
                <a:spcPct val="100000"/>
              </a:lnSpc>
              <a:spcBef>
                <a:spcPct val="0"/>
              </a:spcBef>
              <a:spcAft>
                <a:spcPct val="0"/>
              </a:spcAft>
              <a:buClrTx/>
              <a:buSzTx/>
              <a:buFontTx/>
              <a:buNone/>
              <a:tabLst>
                <a:tab pos="3581400" algn="l"/>
              </a:tabLst>
            </a:pPr>
            <a:r>
              <a:rPr kumimoji="0" lang="pl-PL" b="1" i="0" u="none" strike="noStrike" cap="none" normalizeH="0" baseline="0" dirty="0" smtClean="0">
                <a:ln>
                  <a:noFill/>
                </a:ln>
                <a:solidFill>
                  <a:schemeClr val="tx1"/>
                </a:solidFill>
                <a:effectLst/>
                <a:ea typeface="Arial Unicode MS" pitchFamily="34" charset="-128"/>
                <a:cs typeface="Arial Unicode MS" pitchFamily="34" charset="-128"/>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1" name="Rectangle 1"/>
          <p:cNvSpPr>
            <a:spLocks noChangeArrowheads="1"/>
          </p:cNvSpPr>
          <p:nvPr/>
        </p:nvSpPr>
        <p:spPr bwMode="auto">
          <a:xfrm>
            <a:off x="357158" y="285728"/>
            <a:ext cx="8572560"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pl-PL"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p>
          <a:p>
            <a:pPr marL="0" marR="0" lvl="0" indent="449263" algn="l" defTabSz="914400" rtl="0" eaLnBrk="1" fontAlgn="base" latinLnBrk="0" hangingPunct="1">
              <a:lnSpc>
                <a:spcPct val="100000"/>
              </a:lnSpc>
              <a:spcBef>
                <a:spcPct val="0"/>
              </a:spcBef>
              <a:spcAft>
                <a:spcPct val="0"/>
              </a:spcAft>
              <a:buClrTx/>
              <a:buSzTx/>
              <a:buFontTx/>
              <a:buNone/>
              <a:tabLst/>
            </a:pPr>
            <a:endParaRPr lang="pl-PL" sz="1400" dirty="0" smtClean="0">
              <a:solidFill>
                <a:srgbClr val="000000"/>
              </a:solidFill>
              <a:latin typeface="Calibri" pitchFamily="34"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pl-PL" sz="14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dirty="0" smtClean="0">
              <a:solidFill>
                <a:srgbClr val="000000"/>
              </a:solidFill>
              <a:latin typeface="Calibri"/>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5" name="Rectangle 1"/>
          <p:cNvSpPr>
            <a:spLocks noChangeArrowheads="1"/>
          </p:cNvSpPr>
          <p:nvPr/>
        </p:nvSpPr>
        <p:spPr bwMode="auto">
          <a:xfrm>
            <a:off x="428596" y="214290"/>
            <a:ext cx="842968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accent1"/>
                </a:solidFill>
                <a:effectLst/>
                <a:latin typeface="Calibri" pitchFamily="34" charset="0"/>
                <a:ea typeface="Times New Roman" pitchFamily="18" charset="0"/>
                <a:cs typeface="MV Boli" pitchFamily="2" charset="0"/>
              </a:rPr>
              <a:t>Co nam powiedzieli?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accent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2D2D2D"/>
                </a:solidFill>
                <a:effectLst/>
                <a:latin typeface="Times New Roman" pitchFamily="18" charset="0"/>
                <a:ea typeface="Times New Roman" pitchFamily="18" charset="0"/>
                <a:cs typeface="Times New Roman" pitchFamily="18" charset="0"/>
              </a:rPr>
              <a:t>	Redakcja „</a:t>
            </a:r>
            <a:r>
              <a:rPr kumimoji="0" lang="pl-PL" b="0" i="0" u="none" strike="noStrike" cap="none" normalizeH="0" baseline="0" dirty="0" err="1" smtClean="0">
                <a:ln>
                  <a:noFill/>
                </a:ln>
                <a:solidFill>
                  <a:srgbClr val="2D2D2D"/>
                </a:solidFill>
                <a:effectLst/>
                <a:latin typeface="Times New Roman" pitchFamily="18" charset="0"/>
                <a:ea typeface="Times New Roman" pitchFamily="18" charset="0"/>
                <a:cs typeface="Times New Roman" pitchFamily="18" charset="0"/>
              </a:rPr>
              <a:t>KumamNewsa</a:t>
            </a:r>
            <a:r>
              <a:rPr kumimoji="0" lang="pl-PL" b="0" i="0" u="none" strike="noStrike" cap="none" normalizeH="0" baseline="0" dirty="0" smtClean="0">
                <a:ln>
                  <a:noFill/>
                </a:ln>
                <a:solidFill>
                  <a:srgbClr val="2D2D2D"/>
                </a:solidFill>
                <a:effectLst/>
                <a:latin typeface="Times New Roman" pitchFamily="18" charset="0"/>
                <a:ea typeface="Times New Roman" pitchFamily="18" charset="0"/>
                <a:cs typeface="Times New Roman" pitchFamily="18" charset="0"/>
              </a:rPr>
              <a:t>” poprosiła o odpowiedź na kilka pytań Pana Michała </a:t>
            </a:r>
            <a:r>
              <a:rPr kumimoji="0" lang="pl-PL" b="0" i="0" u="none" strike="noStrike" cap="none" normalizeH="0" baseline="0" dirty="0" err="1" smtClean="0">
                <a:ln>
                  <a:noFill/>
                </a:ln>
                <a:solidFill>
                  <a:srgbClr val="2D2D2D"/>
                </a:solidFill>
                <a:effectLst/>
                <a:latin typeface="Times New Roman" pitchFamily="18" charset="0"/>
                <a:ea typeface="Times New Roman" pitchFamily="18" charset="0"/>
                <a:cs typeface="Times New Roman" pitchFamily="18" charset="0"/>
              </a:rPr>
              <a:t>Budzicha</a:t>
            </a:r>
            <a:r>
              <a:rPr kumimoji="0" lang="pl-PL" b="0" i="0" u="none" strike="noStrike" cap="none" normalizeH="0" baseline="0" dirty="0" smtClean="0">
                <a:ln>
                  <a:noFill/>
                </a:ln>
                <a:solidFill>
                  <a:srgbClr val="2D2D2D"/>
                </a:solidFill>
                <a:effectLst/>
                <a:latin typeface="Times New Roman" pitchFamily="18" charset="0"/>
                <a:ea typeface="Times New Roman" pitchFamily="18" charset="0"/>
                <a:cs typeface="Times New Roman" pitchFamily="18" charset="0"/>
              </a:rPr>
              <a:t> – nauczyciela wychowania fizycznego, edukacji dla bezpieczeństwa, etyki, Rzecznika Praw Ucznia, opiekuna Samorządu Uczniowskiego.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Ile lat pracuje Pan jako nauczyciel? Co spowodowało, że wybrał Pan ten zawód?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Nie pamiętam, ile to już lat, ale nie tak długo ... może z 10-15 lat. Wybranie zaś tego zawodu to była ewolucja, proces... nie jednorazowa decyzja. Zacząłem od bycia instruktorem pływania, instruktorem ratownictwa wodnego, pracy z trudną młodzieżą, dziećmi z domów dziecka, nauczania pływania i terapii w wodzie z dziećmi z autyzmem, zespołem Downa, rozszczepami kręgosłupa, sparaliżowanymi. Zorientowałem się, że potrafię uczyć, że dzieci szybko nawiązują ze mną kontakt, że  dzieci i młodzież lubią  moje towarzystwo (mimo mojego dość radykalnego i bezpośredniego, często niełatwego charakteru),  otwierają się i pytają. Zorientowałem się, że nauczanie czegokolwiek sprawia mi frajdę, a że miałem skończonych kilka kierunków studiów pedagogicznych, złożyłem dokumenty na stanowiska nauczyciela </a:t>
            </a:r>
            <a:r>
              <a:rPr kumimoji="0" lang="pl-PL"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wf</a:t>
            </a: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i</a:t>
            </a:r>
            <a:r>
              <a:rPr kumimoji="0" lang="pl-PL" b="0" i="0" u="none" strike="noStrike" cap="none" normalizeH="0" baseline="0" dirty="0" smtClean="0">
                <a:ln>
                  <a:noFill/>
                </a:ln>
                <a:solidFill>
                  <a:schemeClr val="tx1"/>
                </a:solidFill>
                <a:effectLst/>
                <a:latin typeface="Times New Roman" pitchFamily="18" charset="0"/>
                <a:cs typeface="Times New Roman" pitchFamily="18" charset="0"/>
              </a:rPr>
              <a:t> </a:t>
            </a:r>
            <a:r>
              <a:rPr lang="pl-PL" dirty="0" smtClean="0">
                <a:latin typeface="Times New Roman" pitchFamily="18" charset="0"/>
                <a:cs typeface="Times New Roman" pitchFamily="18" charset="0"/>
              </a:rPr>
              <a:t>zacząłem ....W pracy nauczyciela najbardziej nie lubię zaś dokumentacji. To jest moja pięta achillesowa, całkowicie słaba strona.</a:t>
            </a:r>
          </a:p>
          <a:p>
            <a:r>
              <a:rPr lang="pl-PL" dirty="0" smtClean="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28596" y="0"/>
            <a:ext cx="8358246"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pl-PL" sz="1400" dirty="0" smtClean="0">
              <a:latin typeface="Calibri" pitchFamily="34" charset="0"/>
              <a:ea typeface="Times New Roman" pitchFamily="18" charset="0"/>
              <a:cs typeface="Times New Roman" pitchFamily="18" charset="0"/>
            </a:endParaRPr>
          </a:p>
          <a:p>
            <a:pPr algn="just"/>
            <a:r>
              <a:rPr lang="pl-PL" dirty="0" smtClean="0"/>
              <a:t> </a:t>
            </a:r>
          </a:p>
        </p:txBody>
      </p:sp>
      <p:sp>
        <p:nvSpPr>
          <p:cNvPr id="25602" name="Rectangle 2"/>
          <p:cNvSpPr>
            <a:spLocks noChangeArrowheads="1"/>
          </p:cNvSpPr>
          <p:nvPr/>
        </p:nvSpPr>
        <p:spPr bwMode="auto">
          <a:xfrm>
            <a:off x="214282" y="357166"/>
            <a:ext cx="864399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Wiemy, że czynnie uprawiał Pan sport. Jaka dyscyplina jest Panu najbliższa?</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603" name="Rectangle 3"/>
          <p:cNvSpPr>
            <a:spLocks noChangeArrowheads="1"/>
          </p:cNvSpPr>
          <p:nvPr/>
        </p:nvSpPr>
        <p:spPr bwMode="auto">
          <a:xfrm>
            <a:off x="214282" y="714356"/>
            <a:ext cx="8715436" cy="535531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Uprawiałem wyczynowo piłkę siatkową u pana Marka Majewskiego. To moja najukochańsza dyscyplina i pływanie, które też uwielbiam.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Wolę siatkówkę, pływanie jest dla egoistów, z reguły wygrywa tylko jeden. Siatkówka uczy współpracy w zespole, jeden za wszystkich wszyscy za jednego, uczy odpowiedzialności, rezygnacji z własnego piedestału na konto drużyny, uczy służby jeden drugiemu. Nie ma tu najlepszego. Wygrywa ZESPÓŁ!</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Jak Pan najchętniej spędza wolny czas?</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Wspólnie z moimi dziećmi, uwielbiam moje dzieci i każdą wolną chwilę im poświęcam. A jeżeli chodzi o moje pasje,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które na razie muszą cierpliwie poczekać aż moje dzieci trochę podrosną, no chyba, że mogę je robić razem z nimi, to trochę tego jest. Gra na gitarze, harmonijce ustnej, bębnach, pisanie poezji śpiewanej, </a:t>
            </a:r>
            <a:r>
              <a:rPr kumimoji="0" lang="pl-PL"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bushcraft</a:t>
            </a: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pl-PL"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surviwal</a:t>
            </a: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łazikowanie po górach. Najbardziej ukochałem Bieszczady, potem Tatry i Beskid Śląski. Kilkudniowe wyprawy kajakowe, wędkarstwo, akwarystyka, płetwonurkowanie,  czytanie książek przygodowych i przyrodniczych, poezji, filmy fantastyczne i katastroficzne, kuchnia, majsterkowanie. Nie cierpię oglądać telewizji. Nie mam telewizora od 3 lat. Szkoda mi na to czasu.</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5601" name="Obraz 7" descr="http://www.czarnozyly.pl/images/news/pilka_siatka.jpg"/>
          <p:cNvPicPr>
            <a:picLocks noChangeAspect="1" noChangeArrowheads="1"/>
          </p:cNvPicPr>
          <p:nvPr/>
        </p:nvPicPr>
        <p:blipFill>
          <a:blip r:embed="rId2" cstate="print"/>
          <a:srcRect/>
          <a:stretch>
            <a:fillRect/>
          </a:stretch>
        </p:blipFill>
        <p:spPr bwMode="auto">
          <a:xfrm>
            <a:off x="7358082" y="2357430"/>
            <a:ext cx="945034" cy="95884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357166"/>
            <a:ext cx="84296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pl-PL" dirty="0" smtClean="0">
              <a:latin typeface="Times New Roman" pitchFamily="18" charset="0"/>
              <a:ea typeface="Times New Roman" pitchFamily="18" charset="0"/>
              <a:cs typeface="Times New Roman" pitchFamily="18" charset="0"/>
            </a:endParaRPr>
          </a:p>
          <a:p>
            <a:endParaRPr lang="pl-PL"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500034" y="500043"/>
            <a:ext cx="8143932"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50000"/>
              </a:lnSpc>
              <a:spcBef>
                <a:spcPct val="0"/>
              </a:spcBef>
              <a:spcAft>
                <a:spcPct val="0"/>
              </a:spcAft>
              <a:buClrTx/>
              <a:buSzTx/>
              <a:buFontTx/>
              <a:buNone/>
              <a:tabLst/>
            </a:pPr>
            <a:r>
              <a:rPr lang="pl-PL" sz="1400" dirty="0" smtClean="0">
                <a:latin typeface="Times New Roman" pitchFamily="18" charset="0"/>
                <a:ea typeface="Calibri" pitchFamily="34" charset="0"/>
                <a:cs typeface="Times New Roman" pitchFamily="18" charset="0"/>
              </a:rPr>
              <a:t>							</a:t>
            </a:r>
            <a:endParaRPr kumimoji="0" lang="pl-PL"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24577" name="Obraz 10" descr="https://atlasryb.online/images/katalog_ryb/1900.jpg"/>
          <p:cNvPicPr>
            <a:picLocks noChangeAspect="1" noChangeArrowheads="1"/>
          </p:cNvPicPr>
          <p:nvPr/>
        </p:nvPicPr>
        <p:blipFill>
          <a:blip r:embed="rId2"/>
          <a:srcRect b="10132"/>
          <a:stretch>
            <a:fillRect/>
          </a:stretch>
        </p:blipFill>
        <p:spPr bwMode="auto">
          <a:xfrm>
            <a:off x="6786578" y="285728"/>
            <a:ext cx="1739900" cy="1044575"/>
          </a:xfrm>
          <a:prstGeom prst="rect">
            <a:avLst/>
          </a:prstGeom>
          <a:noFill/>
        </p:spPr>
      </p:pic>
      <p:sp>
        <p:nvSpPr>
          <p:cNvPr id="24579" name="Rectangle 3"/>
          <p:cNvSpPr>
            <a:spLocks noChangeArrowheads="1"/>
          </p:cNvSpPr>
          <p:nvPr/>
        </p:nvSpPr>
        <p:spPr bwMode="auto">
          <a:xfrm>
            <a:off x="214282" y="457200"/>
            <a:ext cx="8643998"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Jaka jest Pana największa zdobycz wędkarska?</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W sumie to nie mam żadnego pokazowego rekordu. Leszcz – 5 kg, okoń – 1,5 kg, dorsz – 6,5 kg, ale w świecie wędkarskim to nie są specjalne wyczyny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Czy jako ratownik </a:t>
            </a:r>
            <a:r>
              <a:rPr kumimoji="0" lang="pl-PL"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WOPR-u</a:t>
            </a: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udzielił Pan pomocy osobie, która bez niej straciłaby życie?</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indent="449263" eaLnBrk="0" fontAlgn="base" hangingPunct="0">
              <a:spcBef>
                <a:spcPct val="0"/>
              </a:spcBef>
              <a:spcAft>
                <a:spcPct val="0"/>
              </a:spcAft>
            </a:pP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Tak, wiele razy i to były różne sytuacje.  Pracowałem na plażach, na pływalniach, nad jeziorami, przy różnych imprezach na wodzie i spływach</a:t>
            </a:r>
            <a:r>
              <a:rPr kumimoji="0" lang="pl-PL" b="0" i="0" u="none" strike="noStrike" cap="none" normalizeH="0" baseline="0" dirty="0" smtClean="0">
                <a:ln>
                  <a:noFill/>
                </a:ln>
                <a:solidFill>
                  <a:schemeClr val="tx1"/>
                </a:solidFill>
                <a:effectLst/>
                <a:latin typeface="Times New Roman" pitchFamily="18" charset="0"/>
                <a:cs typeface="Times New Roman" pitchFamily="18" charset="0"/>
              </a:rPr>
              <a:t> </a:t>
            </a:r>
            <a:r>
              <a:rPr lang="pl-PL" dirty="0" smtClean="0">
                <a:latin typeface="Times New Roman" pitchFamily="18" charset="0"/>
                <a:cs typeface="Times New Roman" pitchFamily="18" charset="0"/>
              </a:rPr>
              <a:t>kajakowych, nie sposób wszystkich tych zdarzeń opisać. Pracowałem praktycznie w każde wakacje, np. do 17.00 na 		plaży jako ratownik, po 17.00 w kuchni, a po 22.00 jako barman. W 			ciągu roku na pływalni w weekendy (w tygodniu studiowałem). Tych 			zdarzeń było naprawdę dużo.</a:t>
            </a:r>
          </a:p>
          <a:p>
            <a:pPr indent="449263" eaLnBrk="0" fontAlgn="base" hangingPunct="0">
              <a:spcBef>
                <a:spcPct val="0"/>
              </a:spcBef>
              <a:spcAft>
                <a:spcPct val="0"/>
              </a:spcAft>
            </a:pPr>
            <a:endParaRPr lang="pl-PL" dirty="0" smtClean="0">
              <a:latin typeface="Times New Roman" pitchFamily="18" charset="0"/>
              <a:cs typeface="Times New Roman" pitchFamily="18" charset="0"/>
            </a:endParaRPr>
          </a:p>
          <a:p>
            <a:r>
              <a:rPr lang="pl-PL" b="1" dirty="0" smtClean="0">
                <a:latin typeface="Times New Roman" pitchFamily="18" charset="0"/>
                <a:cs typeface="Times New Roman" pitchFamily="18" charset="0"/>
              </a:rPr>
              <a:t>	Jaka jest Pana popisowa potrawa? Proszę podać nam jakiś prosty przepis kulinarny.</a:t>
            </a:r>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	Uwielbiam gotować, przyrządzać, wymyślać, doprawiać. Prawie 20 lat byłem kucharzem w restauracji i </a:t>
            </a:r>
            <a:r>
              <a:rPr lang="pl-PL" dirty="0" err="1" smtClean="0">
                <a:latin typeface="Times New Roman" pitchFamily="18" charset="0"/>
                <a:cs typeface="Times New Roman" pitchFamily="18" charset="0"/>
              </a:rPr>
              <a:t>pizzeri</a:t>
            </a:r>
            <a:r>
              <a:rPr lang="pl-PL" dirty="0" smtClean="0">
                <a:latin typeface="Times New Roman" pitchFamily="18" charset="0"/>
                <a:cs typeface="Times New Roman" pitchFamily="18" charset="0"/>
              </a:rPr>
              <a:t>, pracowałem w każde wakacje u swoich rodziców, najpierw na zmywaku, później jako szef kuchni. Nie mam ulubionej potrawy, a przepisy mam na zawołanie. Chcecie gulasz? To wrzucę trochę tego i trochę tego...</a:t>
            </a:r>
          </a:p>
          <a:p>
            <a:pPr indent="449263" eaLnBrk="0" fontAlgn="base" hangingPunct="0">
              <a:spcBef>
                <a:spcPct val="0"/>
              </a:spcBef>
              <a:spcAft>
                <a:spcPct val="0"/>
              </a:spcAft>
            </a:pPr>
            <a:endParaRPr lang="pl-PL" dirty="0" smtClean="0">
              <a:latin typeface="Times New Roman" pitchFamily="18" charset="0"/>
              <a:cs typeface="Times New Roman" pitchFamily="18" charset="0"/>
            </a:endParaRPr>
          </a:p>
          <a:p>
            <a:pPr indent="449263" eaLnBrk="0" fontAlgn="base" hangingPunct="0">
              <a:spcBef>
                <a:spcPct val="0"/>
              </a:spcBef>
              <a:spcAft>
                <a:spcPct val="0"/>
              </a:spcAft>
            </a:pPr>
            <a:endParaRPr lang="pl-PL"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Obraz 9" descr="Podobny obraz"/>
          <p:cNvPicPr/>
          <p:nvPr/>
        </p:nvPicPr>
        <p:blipFill>
          <a:blip r:embed="rId3"/>
          <a:srcRect/>
          <a:stretch>
            <a:fillRect/>
          </a:stretch>
        </p:blipFill>
        <p:spPr bwMode="auto">
          <a:xfrm>
            <a:off x="428596" y="3643314"/>
            <a:ext cx="1422833" cy="984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428604"/>
            <a:ext cx="8572560"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smtClean="0"/>
              <a:t> </a:t>
            </a:r>
          </a:p>
          <a:p>
            <a:pPr>
              <a:lnSpc>
                <a:spcPct val="150000"/>
              </a:lnSpc>
            </a:pPr>
            <a:r>
              <a:rPr lang="pl-PL" dirty="0" smtClean="0">
                <a:latin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385" name="Rectangle 1"/>
          <p:cNvSpPr>
            <a:spLocks noChangeArrowheads="1"/>
          </p:cNvSpPr>
          <p:nvPr/>
        </p:nvSpPr>
        <p:spPr bwMode="auto">
          <a:xfrm>
            <a:off x="428596" y="500042"/>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endParaRPr lang="pl-PL" sz="2200" b="1" dirty="0" smtClean="0">
              <a:solidFill>
                <a:srgbClr val="FF0000"/>
              </a:solidFill>
              <a:latin typeface="Bradley Hand ITC" pitchFamily="66"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pl-PL" dirty="0" smtClean="0">
                <a:latin typeface="Comic Sans MS" pitchFamily="66" charset="0"/>
                <a:ea typeface="Times New Roman" pitchFamily="18" charset="0"/>
                <a:cs typeface="Times New Roman" pitchFamily="18" charset="0"/>
              </a:rPr>
              <a:t>	</a:t>
            </a:r>
            <a:endParaRPr lang="pl-PL" sz="1200" dirty="0" smtClean="0">
              <a:latin typeface="Calibri" pitchFamily="34" charset="0"/>
              <a:ea typeface="Times New Roman" pitchFamily="18" charset="0"/>
              <a:cs typeface="Times New Roman" pitchFamily="18" charset="0"/>
            </a:endParaRPr>
          </a:p>
        </p:txBody>
      </p:sp>
      <p:sp>
        <p:nvSpPr>
          <p:cNvPr id="23553" name="Rectangle 1"/>
          <p:cNvSpPr>
            <a:spLocks noChangeArrowheads="1"/>
          </p:cNvSpPr>
          <p:nvPr/>
        </p:nvSpPr>
        <p:spPr bwMode="auto">
          <a:xfrm>
            <a:off x="285720" y="214290"/>
            <a:ext cx="8643998"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Wszystko w trakcie smakuję (za każdym razem inną łyżeczką) </a:t>
            </a:r>
            <a:r>
              <a:rPr kumimoji="0" lang="pl-PL"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i...jest</a:t>
            </a: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Jak Pan zareagował, gdy wybrano Pana na opiekuna Samorządu Uczniowskiego w naszej szkole?</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Po pierwsze, bardzo dziękuję za zaufanie. To miłe i jest to informacja dla mnie, że czujecie się przy mnie bezpiecznie i dobrze bawicie się w mojej obecności. Byłem całkowicie zaskoczony, nie wiedziałem, że można wybrać nauczyciela,  nawet jeśli nie zgłasza swojej kandydatury. Myślę, że to nie do końca przemyślany i za bardzo spontaniczny uczniowski wybór. Pani Gosia była kapitalnym opiekunem, kipiała pomysłami i żyła tą funkcją. Nie jestem w stanie jej dorównać w najmniejszym stopniu. W sumie to nie wiem, czy się w tej roli odnajdę. Nie mniej jednak postaram się Was nie zawieść. Martwi mnie, że mamy bardzo mały skład samorządu. Praktycznie, gdybym nie wypchnął na środek sali Oli </a:t>
            </a:r>
            <a:r>
              <a:rPr kumimoji="0" lang="pl-PL"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Boryńskiej</a:t>
            </a: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i Kacpra </a:t>
            </a:r>
            <a:r>
              <a:rPr kumimoji="0" lang="pl-PL"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Goyke</a:t>
            </a: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byłyby tylko dwie osoby. Opiekun musi się opiekować, a nie organizować za samorząd. Tego dopiero się uczę i w sumie mi ciężko, bo ja z natury dowódca jestem, </a:t>
            </a:r>
            <a:r>
              <a:rPr kumimoji="0" lang="pl-PL"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haha</a:t>
            </a:r>
            <a:r>
              <a:rPr kumimoji="0" lang="pl-PL"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Nic to, po roku, jeśli nie spełnię Waszych oczekiwań, możecie mnie zmienić.</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Dziękujemy za rozmowę i życzymy sprawdzenia się w roli opiekuna Samorządu Uczniowskiego.</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Nikola Kuczyńska</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ilustr</a:t>
            </a:r>
            <a:r>
              <a:rPr kumimoji="0" lang="pl-PL"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internet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957</TotalTime>
  <Words>1614</Words>
  <Application>Microsoft Office PowerPoint</Application>
  <PresentationFormat>Pokaz na ekranie (4:3)</PresentationFormat>
  <Paragraphs>390</Paragraphs>
  <Slides>25</Slides>
  <Notes>1</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Kapitał</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Iwona Perużyńska</dc:creator>
  <cp:lastModifiedBy>Iwona Perużyńska</cp:lastModifiedBy>
  <cp:revision>122</cp:revision>
  <dcterms:created xsi:type="dcterms:W3CDTF">2016-10-22T11:25:19Z</dcterms:created>
  <dcterms:modified xsi:type="dcterms:W3CDTF">2017-11-15T18:36:47Z</dcterms:modified>
</cp:coreProperties>
</file>