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80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85" r:id="rId25"/>
    <p:sldId id="291" r:id="rId26"/>
    <p:sldId id="292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A679E3"/>
    <a:srgbClr val="FF5D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9734" autoAdjust="0"/>
  </p:normalViewPr>
  <p:slideViewPr>
    <p:cSldViewPr>
      <p:cViewPr varScale="1">
        <p:scale>
          <a:sx n="54" d="100"/>
          <a:sy n="54" d="100"/>
        </p:scale>
        <p:origin x="-125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69D7-DD47-4CAC-ABEF-BB4473C62E49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4F23D-A256-4BEA-BF7C-646EE42FB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4F23D-A256-4BEA-BF7C-646EE42FBD5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A04B3B-21E9-4CA0-A751-DB34ACA28E01}" type="datetimeFigureOut">
              <a:rPr lang="pl-PL" smtClean="0"/>
              <a:pPr/>
              <a:t>10.06.2017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C9A1B2-6885-4171-BFBE-4D8AA85CE0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drukarska.net/biblioteka/images/remote/https--encrypted-tbn3.gstatic.com-imagesqtbnANd9GcREJqKwOvu8na01z7BvM4PLkYFtR60fGxrIKsQ4FkYjcZXistyfe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.lubimyczytac.pl/upload/books/85000/85361/352x500.jpg" TargetMode="Externa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gandalf.com.pl/o/krolewski-zwiadowca,pd,440388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pl/url?sa=i&amp;rct=j&amp;q=&amp;esrc=s&amp;source=images&amp;cd=&amp;cad=rja&amp;uact=8&amp;ved=&amp;url=https://colorindodesenhos.wordpress.com/2010/07/06/tracos-de-prato-e-garfo-para-colorir/&amp;psig=AFQjCNE0TmkGV4CGQ_MobDaZGxirpzgosQ&amp;ust=1454242201881639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3214686"/>
            <a:ext cx="842965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Gazetka uczniów Zespołu Szkół w Gogolewie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i="1" dirty="0"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i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zerwiec 2017 r., nr 8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642918"/>
            <a:ext cx="7572428" cy="221457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pl-PL" sz="36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KumamNewsa</a:t>
            </a:r>
            <a:endParaRPr lang="pl-PL" sz="36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428604"/>
            <a:ext cx="8215370" cy="95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i="1" dirty="0" smtClean="0"/>
              <a:t>Twórczość molowa</a:t>
            </a:r>
            <a:endParaRPr lang="pl-PL" sz="2000" dirty="0" smtClean="0"/>
          </a:p>
          <a:p>
            <a:r>
              <a:rPr lang="pl-PL" sz="2000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Prosta, silna grusza kolorem buja</a:t>
            </a:r>
          </a:p>
          <a:p>
            <a:r>
              <a:rPr lang="pl-PL" sz="2000" dirty="0" smtClean="0"/>
              <a:t> przed stadem smutnych much.</a:t>
            </a:r>
          </a:p>
          <a:p>
            <a:r>
              <a:rPr lang="pl-PL" sz="2000" dirty="0" smtClean="0"/>
              <a:t>Spokojem utula.  (Katarzyna Drywa)</a:t>
            </a:r>
          </a:p>
          <a:p>
            <a:r>
              <a:rPr lang="pl-PL" sz="2000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W prostych słowach</a:t>
            </a:r>
          </a:p>
          <a:p>
            <a:r>
              <a:rPr lang="pl-PL" sz="2000" dirty="0" smtClean="0"/>
              <a:t>sens wielki</a:t>
            </a:r>
          </a:p>
          <a:p>
            <a:r>
              <a:rPr lang="pl-PL" sz="2000" dirty="0" smtClean="0"/>
              <a:t>ocean niezmierny. (K. D.)	</a:t>
            </a:r>
          </a:p>
          <a:p>
            <a:r>
              <a:rPr lang="pl-PL" sz="2000" dirty="0" smtClean="0"/>
              <a:t> </a:t>
            </a:r>
          </a:p>
          <a:p>
            <a:r>
              <a:rPr lang="pl-PL" sz="2000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Zielona trawa rosą okryta,</a:t>
            </a:r>
          </a:p>
          <a:p>
            <a:r>
              <a:rPr lang="pl-PL" sz="2000" dirty="0" smtClean="0"/>
              <a:t>poranny motyl chyłkiem umyka.                             </a:t>
            </a:r>
          </a:p>
          <a:p>
            <a:r>
              <a:rPr lang="pl-PL" sz="2000" dirty="0" smtClean="0"/>
              <a:t> W prostocie zawarty sens życia. (K.D.)</a:t>
            </a:r>
          </a:p>
          <a:p>
            <a:r>
              <a:rPr lang="pl-PL" sz="2000" dirty="0" smtClean="0"/>
              <a:t> </a:t>
            </a:r>
          </a:p>
          <a:p>
            <a:r>
              <a:rPr lang="pl-PL" sz="20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  Chwila umyka tajemnicą okryta,</a:t>
            </a:r>
          </a:p>
          <a:p>
            <a:r>
              <a:rPr lang="pl-PL" sz="2000" dirty="0" smtClean="0"/>
              <a:t>niezgłębiona, miniona,</a:t>
            </a:r>
          </a:p>
          <a:p>
            <a:r>
              <a:rPr lang="pl-PL" sz="2000" dirty="0" smtClean="0"/>
              <a:t>smutkiem upstrzona. (K.D.)</a:t>
            </a:r>
          </a:p>
          <a:p>
            <a:r>
              <a:rPr lang="pl-PL" sz="2000" dirty="0" smtClean="0"/>
              <a:t> </a:t>
            </a:r>
          </a:p>
          <a:p>
            <a:pPr algn="ctr"/>
            <a:r>
              <a:rPr lang="pl-PL" dirty="0" smtClean="0"/>
              <a:t> 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https://img.redro.pl/fototapety/kolorowe-motyle-400-1787082.jpg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58835" r="74000"/>
          <a:stretch>
            <a:fillRect/>
          </a:stretch>
        </p:blipFill>
        <p:spPr bwMode="auto">
          <a:xfrm>
            <a:off x="5572132" y="200024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282" y="457201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85720" y="2000240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0034" y="357166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457200"/>
            <a:ext cx="3385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357166"/>
            <a:ext cx="878687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Serce zranione płacze cicho,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ukryte przed tłumem,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goryczą karmione. (K.D.)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Ludzkie twarze,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obrazy zamglone,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niezrozumiane, zranione. (K.D.)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Mały rudzik śpiewa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 słońcu, polach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 lecie.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(Tymoteusz Boguszewski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rys.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Znalezione obrazy dla zapytania ptaszek szabl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643446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Znalezione obrazy dla zapytania twarz rysunek krok po kroku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545" t="43921" r="48073" b="1708"/>
          <a:stretch>
            <a:fillRect/>
          </a:stretch>
        </p:blipFill>
        <p:spPr bwMode="auto">
          <a:xfrm>
            <a:off x="5643570" y="1071546"/>
            <a:ext cx="1699218" cy="220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38779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dirty="0" smtClean="0">
              <a:solidFill>
                <a:srgbClr val="1F497D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7158" y="214290"/>
            <a:ext cx="857256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Co nam powiedzieli?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r>
              <a:rPr lang="pl-PL" b="1" dirty="0" smtClean="0">
                <a:latin typeface="Constantia" pitchFamily="18" charset="0"/>
                <a:cs typeface="Times New Roman" pitchFamily="18" charset="0"/>
              </a:rPr>
              <a:t>	</a:t>
            </a:r>
            <a:r>
              <a:rPr lang="pl-PL" dirty="0" smtClean="0"/>
              <a:t>Redakcja „</a:t>
            </a:r>
            <a:r>
              <a:rPr lang="pl-PL" dirty="0" err="1" smtClean="0"/>
              <a:t>KumamNewsa</a:t>
            </a:r>
            <a:r>
              <a:rPr lang="pl-PL" dirty="0" smtClean="0"/>
              <a:t>” poprosiła o odpowiedź na kilka pytań Panią Joannę Gaweł – pedagoga, bibliotekarza, nauczycielkę plastyki.</a:t>
            </a:r>
          </a:p>
          <a:p>
            <a:r>
              <a:rPr lang="pl-PL" dirty="0" smtClean="0"/>
              <a:t> </a:t>
            </a:r>
          </a:p>
          <a:p>
            <a:r>
              <a:rPr lang="pl-PL" dirty="0" smtClean="0"/>
              <a:t>Jakie cechy charakteru powinien mieć pedagog szkolny?</a:t>
            </a:r>
          </a:p>
          <a:p>
            <a:r>
              <a:rPr lang="pl-PL" dirty="0" smtClean="0"/>
              <a:t> 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‒  Pedagog szkolny przede wszystkim powinien być cierpliwy, konsekwentny i empatyczny. 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 </a:t>
            </a:r>
          </a:p>
          <a:p>
            <a:r>
              <a:rPr lang="pl-PL" dirty="0" smtClean="0"/>
              <a:t> Jak  długo pracuje Pani w tym zawodzie?</a:t>
            </a:r>
          </a:p>
          <a:p>
            <a:r>
              <a:rPr lang="pl-PL" dirty="0" smtClean="0"/>
              <a:t> 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‒  Pedagogiem szkolnym jestem od 14 lat.</a:t>
            </a:r>
          </a:p>
          <a:p>
            <a:r>
              <a:rPr lang="pl-PL" dirty="0" smtClean="0"/>
              <a:t> </a:t>
            </a:r>
          </a:p>
          <a:p>
            <a:r>
              <a:rPr lang="pl-PL" dirty="0" smtClean="0"/>
              <a:t> Czy praca pedagoga jest wymagająca czy satysfakcjonująca?</a:t>
            </a:r>
          </a:p>
          <a:p>
            <a:r>
              <a:rPr lang="pl-PL" dirty="0" smtClean="0"/>
              <a:t> 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‒  Myślę, że jedno i drugie z naciskiem na satysfakcjonująca.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 </a:t>
            </a:r>
          </a:p>
          <a:p>
            <a:r>
              <a:rPr lang="pl-PL" dirty="0" smtClean="0"/>
              <a:t>  Co Pani lubi w pracy bibliotekarza?</a:t>
            </a:r>
          </a:p>
          <a:p>
            <a:r>
              <a:rPr lang="pl-P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500041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‒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70C0"/>
                </a:solidFill>
              </a:rPr>
              <a:t>Zdecydowanie to, że mogę obserwować uczniów, którzy przychodzą do biblioteki i wertując książki, znajdują coś ciekawego. Wyglądają wtedy, jakby znaleźli skarb albo co najmniej odkryli jakiś kontynent. Odkryciem tym chętnie dzielą się również ze wszystkimi dookoła.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 </a:t>
            </a:r>
          </a:p>
          <a:p>
            <a:r>
              <a:rPr lang="pl-PL" dirty="0" smtClean="0"/>
              <a:t>Jakie książki lubi Pani czytać?</a:t>
            </a:r>
          </a:p>
          <a:p>
            <a:r>
              <a:rPr lang="pl-PL" dirty="0" smtClean="0"/>
              <a:t> 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‒  Najbardziej lubię czytać książki obyczajowe, które kończą się happy </a:t>
            </a:r>
            <a:r>
              <a:rPr lang="pl-PL" dirty="0" err="1" smtClean="0">
                <a:solidFill>
                  <a:srgbClr val="0070C0"/>
                </a:solidFill>
              </a:rPr>
              <a:t>endem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</a:p>
          <a:p>
            <a:endParaRPr lang="pl-PL" dirty="0" smtClean="0">
              <a:solidFill>
                <a:srgbClr val="0070C0"/>
              </a:solidFill>
            </a:endParaRPr>
          </a:p>
          <a:p>
            <a:endParaRPr lang="pl-PL" dirty="0" smtClean="0">
              <a:solidFill>
                <a:srgbClr val="0070C0"/>
              </a:solidFill>
            </a:endParaRPr>
          </a:p>
          <a:p>
            <a:endParaRPr lang="pl-PL" dirty="0" smtClean="0">
              <a:solidFill>
                <a:srgbClr val="0070C0"/>
              </a:solidFill>
            </a:endParaRPr>
          </a:p>
          <a:p>
            <a:r>
              <a:rPr lang="pl-PL" dirty="0" smtClean="0">
                <a:solidFill>
                  <a:srgbClr val="0070C0"/>
                </a:solidFill>
              </a:rPr>
              <a:t> 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 smtClean="0"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lang="pl-PL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endParaRPr lang="pl-PL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428596" y="2293327"/>
            <a:ext cx="84296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Które książki cieszą się największą popularnością wśród uczniów?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‒  Najczęściej wypożyczane są oczywiście lektury szkolne ze zrozumiałych względów. Poza tym młodsze dzieci chętnie sięgają po serię o Martynce, a trochę starsi czytają Mikołajka i książki Grzegorza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Kasdepkego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. Wśród najstarszych czytelników naszej szkoły modna jest literatura z gatunku fantasy i o tematyce miłosnej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Kiedy odkryła Pani w sobie talent plastyczny?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‒  Jeszcze go nie odkryłam, ale wciąż go poszukuję :)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571480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Czy jakiś rodzaj sztuk plastycznych jest Pani szczególnie bliski?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‒  Chyba najbardziej lubię robić „coś z niczego".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Jak Pani uważa, czy umiejętność zestawiania kolorów ułatwia dobór ubrania na co dzień?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‒  Myślę że tak, choć bardzo cenię sobie oryginalność i wyczucie. Nie od dzisiaj wiadomo też, że kolory jakimi się otaczamy, odzwierciedlają naszą osobowość lub nasz nastrój.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ea typeface="Times New Roman" pitchFamily="18" charset="0"/>
                <a:cs typeface="Times New Roman" pitchFamily="18" charset="0"/>
              </a:rPr>
              <a:t>Co jest Pani marzeniem na najbliższe wakacje?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‒  Cieszę się ze zbliżających się wakacji, bo będę mogła wreszcie spotkać się z moim bratem, który przyjeżdża do mnie w odwiedziny. Brat, za którym bardzo tęsknię, na co dzień mieszka z rodziną bardzo daleko i rzadko się z nim widuję – ostatnio widziałam się z nim dwa lata temu. Mam nadzieję, że nic nie pokrzyżuje nam planów i miło wspólnie spędzimy ten czas. </a:t>
            </a:r>
            <a:r>
              <a:rPr lang="pl-PL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Kolejnym marzeniem jest wyjechać gdzieś podczas wakacji w ciekawe miejsce z całą moją rodziną, ale to marzenie chyba się nie spełni, ponieważ moje dzieci i mąż pracują w wakacje, a zapowiada się, że i ja będę miała dużo obowiązków.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48" y="785794"/>
            <a:ext cx="78581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Marzę również, aby wszystkie dzieci z naszej szkoły miały udane wakacje, aktywnie odpoczywały, zwiedzały ciekawe miejsca, a we wrześniu całe i zdrowe wróciły do szkoły, aby z jeszcze większą chęcią ruszyć po wiedzę.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Dziękujemy Pani za rozmowę.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‒  Pozdrawiam redakcję "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KumamNewsa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".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0034" y="2643182"/>
            <a:ext cx="82868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Kristen ITC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Kristen ITC" pitchFamily="66" charset="0"/>
                <a:ea typeface="Times New Roman" pitchFamily="18" charset="0"/>
                <a:cs typeface="Times New Roman" pitchFamily="18" charset="0"/>
              </a:rPr>
              <a:t>Polecamy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Kristen ITC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Polecam powieść ,,Zostań, jeśli kochasz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Obraz 2" descr="http://nk.com.pl/img/covers/big/resize/400/x/x/2049_zostan_jesli_kocha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1887557" cy="2770186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7158" y="2928934"/>
            <a:ext cx="821537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Ostatnio przeczytałam książkę pt. ,,Zostań, jeśli kochasz”, 		napisaną przez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Gayle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Forman. Jest to pierwsza część 		dwutomowej powieści dla młodzieży.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		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Mia jest młodą dziewczyną, która uwielbia muzykę 			klasyczną, a zwłaszcza grę na skrzypcach. Jej rodzice za 		czasów młodości grali w zespole rockowym, czyli byli 			zupełnie inni niż ona. Jej młodszy brat Teddy ma taki sam 		gust muzyczny jak jego rodzice.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 descr="Podobny obra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34" y="457200"/>
            <a:ext cx="814393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Microsoft JhengHei UI Light" pitchFamily="34" charset="-12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dirty="0" smtClean="0">
              <a:latin typeface="Calibri"/>
              <a:ea typeface="Microsoft JhengHei UI Light" pitchFamily="34" charset="-12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Microsoft JhengHei UI Light" pitchFamily="34" charset="-12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Microsoft JhengHei UI Light" pitchFamily="34" charset="-120"/>
                <a:cs typeface="Times New Roman" pitchFamily="18" charset="0"/>
              </a:rPr>
              <a:t>	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8596" y="500042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	</a:t>
            </a:r>
          </a:p>
          <a:p>
            <a:endParaRPr lang="pl-PL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pl-PL" dirty="0" smtClean="0">
                <a:latin typeface="Cambria Math" pitchFamily="18" charset="0"/>
                <a:ea typeface="Cambria Math" pitchFamily="18" charset="0"/>
              </a:rPr>
              <a:t>	</a:t>
            </a:r>
            <a:endParaRPr lang="pl-PL" sz="1400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571480"/>
            <a:ext cx="8501122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lang="pl-P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Pewnego dnia, gdy szkoła została odwołana, rodzice głównej bohaterki postanawiają odwiedzić dawnych kumpli rodziców z czasów wspólnego grania w zespole. Niestety, ta podróż nie kończy się dobrze. Jej rodzina ginie w tragicznym wypadku, a ona sama zapada w śpiączkę. W książce są opisane ważne chwile z życia dziewczyny, które wydarzyły się przed wypadkiem, między innymi przesłuchanie do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Juilliard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School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poznanie Adama czy kłótnia z nim. Niektóre fragmenty powieści są bardzo wzruszające.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Książka jest warta przeczytania. Myślę, że spodoba się ona osobom młodym, ale również dorosłym. Powieść bardzo mnie zaciekawiła i sprawiła, że mam chęć przeczytać drugą część, czyli ,,Wróć, jeśli pamiętasz”. Jest naprawdę poruszająca i opowiada o potędze miłości i wyborach, których każdy z nas musi dokonać.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Nikola Góra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		 fot.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internet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7410" name="Obraz 3" descr="http://drukarska.net/biblioteka/images/remote/https--encrypted-tbn3.gstatic.com-imagesqtbnANd9GcREJqKwOvu8na01z7BvM4PLkYFtR60fGxrIKsQ4FkYjcZXistyfeQ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571480"/>
            <a:ext cx="1317625" cy="1385888"/>
          </a:xfrm>
          <a:prstGeom prst="rect">
            <a:avLst/>
          </a:prstGeom>
          <a:noFill/>
        </p:spPr>
      </p:pic>
      <p:pic>
        <p:nvPicPr>
          <p:cNvPr id="17409" name="Obraz 6" descr="Ok&amp;lstrok;adka ksi&amp;aogon;&amp;zdot;ki Ba&amp;sacute;niobór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85720" y="3143248"/>
            <a:ext cx="1930400" cy="287337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471315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endParaRPr lang="pl-PL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r>
              <a:rPr lang="pl-PL" sz="1100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BIBLIOTEKA POLECA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85918" y="571480"/>
            <a:ext cx="685804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endParaRPr lang="pl-PL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r>
              <a:rPr lang="pl-PL" dirty="0" smtClean="0">
                <a:solidFill>
                  <a:srgbClr val="1F497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Dla uczni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 klas 4 i 6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         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Baśniob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r>
              <a:rPr kumimoji="0" lang="pl-PL" b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Autor: </a:t>
            </a:r>
            <a:r>
              <a:rPr kumimoji="0" lang="pl-PL" b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Brandon</a:t>
            </a:r>
            <a:r>
              <a:rPr kumimoji="0" lang="pl-PL" b="0" u="none" strike="noStrike" cap="none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u="none" strike="noStrike" cap="none" normalizeH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Mull</a:t>
            </a:r>
            <a:endParaRPr kumimoji="0" lang="pl-PL" b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6475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47900" y="2839143"/>
            <a:ext cx="66818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Kendra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i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Seth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zostają wysłani na dwa tygodnie do dziadka. I wcale nie są zadowoleni. Na przywitanie dostają mnóstwo przestróg. Dzieci nie mają pojęcia, że ten dziwny staruszek jest strażnikiem tajemniczego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Baśnioboru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Autor stworzył niezwykły świat magii i fantazji przeplatający się ze światem rzeczywistym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l-PL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285728"/>
            <a:ext cx="842968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Dla uczniów klas gimnazjalnych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lang="pl-PL" b="1" dirty="0" smtClean="0">
                <a:solidFill>
                  <a:srgbClr val="1F497D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pl-PL" b="1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lang="pl-PL" b="1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	      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Zwiadowcy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b="0" i="1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	 </a:t>
            </a:r>
            <a:r>
              <a:rPr kumimoji="0" lang="pl-PL" b="0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Autor: John Flanagan</a:t>
            </a:r>
            <a:endParaRPr kumimoji="0" lang="pl-PL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endParaRPr lang="pl-PL" dirty="0" smtClean="0">
              <a:solidFill>
                <a:srgbClr val="1F497D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lang="pl-PL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Bohaterem książki jest 15-letni </a:t>
            </a:r>
            <a:r>
              <a:rPr lang="pl-PL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Will,  wychowujący się w sierocińcu u możnego  barona. 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Chłopak otrzymuje propozycję  przystąpienia do zwiadowców  - ludzi </a:t>
            </a:r>
            <a:r>
              <a:rPr lang="pl-PL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owianych  legendą, o których </a:t>
            </a:r>
            <a:r>
              <a:rPr lang="pl-PL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mówiono, że 	zajmują   	się  czarną magią, 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potrafią 	być 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niewidzialni, poruszać się </a:t>
            </a:r>
            <a:r>
              <a:rPr lang="pl-PL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bezszelestnie.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Czy do nich przystąpi? Tego 	dowiecie się czytając tę 	pełną 	wartkiej akcji opowieść.</a:t>
            </a: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Joanna Gaweł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 		  fot.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5675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615911" y="46937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1F497D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pl-PL" dirty="0"/>
          </a:p>
        </p:txBody>
      </p:sp>
      <p:pic>
        <p:nvPicPr>
          <p:cNvPr id="8" name="Obraz 7" descr="Królewski zwiadowca Zwiadowcy Księga 12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57290" y="3214686"/>
            <a:ext cx="2165352" cy="3333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596" y="457200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solidFill>
                <a:srgbClr val="00000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solidFill>
                <a:srgbClr val="00000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Segoe Print" pitchFamily="2" charset="0"/>
                <a:ea typeface="Arial Unicode MS" pitchFamily="34" charset="-128"/>
                <a:cs typeface="Arial Unicode MS" pitchFamily="34" charset="-128"/>
              </a:rPr>
              <a:t>Tam byliśmy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b="1" dirty="0" smtClean="0">
              <a:latin typeface="Segoe Print" pitchFamily="2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Film „Moja chuda siostra”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 maja 2017 r. gimnazjaliści i uczennice klasy VI pojechali do Multikina w Słupsku na film pt. „Moja chuda siostra”.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Spotkanie rozpoczęło się od pogadanki dietetyczki, która powiedziała, jak prawidłowo się odżywiać. Po półgodzinnym wykładzie rozpoczął się seans. Film opowiadał o problemie anoreksji, która rozwija się u nastolatki, zajętej szkołą i doskonaleniem na treningach umiejętności w łyżwiarstwie figurowym. O jej kłopotach zdrowotnych i kłócących się rodzicach opowiada młodsza siostra.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Projekcja wzbudziła silne emocje, niektóre dziewczyny nawet uroniły łzę, ponieważ los bohaterki je wzruszył. Film nie miał dynamicznej akcji, ale był bardzo pouczający. Pokazywał, że niszczycielska siła choroby, związanej z zaburzeniami odżywiania, dotyka wszystkich członków rodziny.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Nikola Kuczyńska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571480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bieżącym numerze: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pl-PL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2800" dirty="0" smtClean="0"/>
              <a:t> </a:t>
            </a:r>
            <a:endParaRPr lang="pl-PL" sz="2800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42910" y="1785926"/>
            <a:ext cx="78581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Aktualności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 nam powiedzieli?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Polecamy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Tam byliśmy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 w trawie piszczy? </a:t>
            </a:r>
            <a:r>
              <a:rPr kumimoji="0" lang="pl-PL" sz="2000" b="1" i="1" u="none" strike="noStrike" cap="none" normalizeH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Tymek</a:t>
            </a: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podsłuchuje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Na widelcu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Wieści z szafy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Zapamiętaj na wakacje!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Pomyśl, rozwiąż, uśmiechnij się!</a:t>
            </a:r>
            <a:endParaRPr kumimoji="0" lang="pl-PL" sz="2000" b="1" i="1" u="none" strike="noStrike" cap="none" normalizeH="0" dirty="0" smtClean="0">
              <a:ln>
                <a:noFill/>
              </a:ln>
              <a:solidFill>
                <a:srgbClr val="FF990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0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8596" y="214290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2" y="285728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Co w trawie piszczy?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rgbClr val="FF99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Tymek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podsłuchuje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Najdziwniejsze zwierzęta świata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 tym artykule przedstawię wam 10 najdziwniejszych zwierząt, 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 wyglądają cudacznie i niecodziennie.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Obraz 5" descr="Znalezione obrazy dla zapytania nosacz sundajski rysunek"/>
          <p:cNvPicPr>
            <a:picLocks noChangeAspect="1" noChangeArrowheads="1"/>
          </p:cNvPicPr>
          <p:nvPr/>
        </p:nvPicPr>
        <p:blipFill>
          <a:blip r:embed="rId2"/>
          <a:srcRect l="4865" t="12666" r="2162" b="12334"/>
          <a:stretch>
            <a:fillRect/>
          </a:stretch>
        </p:blipFill>
        <p:spPr bwMode="auto">
          <a:xfrm>
            <a:off x="285720" y="2357430"/>
            <a:ext cx="1827314" cy="135732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2428868"/>
            <a:ext cx="850112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Na miejscu 10. znajduje się nosacz sundajski. Jest to gatunek 			małpy żyjącej w lasach deszczowych Azji i na Wyspie Borneo, 			żywi się liśćmi, owadami i owocami. Samiec nosacza ma 			bardzo duży nos, kt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rego używa podczas okresu godowego do odstraszania rywali.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Miejsce 9. zajmuje mr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wka panda. Mimo że jej nazwa sugeruje, że to mr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wka, tak naprawdę  to bezskrzydła osa żyjąca w Ameryce Południowej. Żywi  się owadami, m.in. mr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wkami, pszczołami i osami. To co w niej niezwykłego, to jej ubarwienie, 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 przypomina misia pandę.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785794"/>
            <a:ext cx="82868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lvl="0"/>
            <a:endParaRPr lang="pl-PL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3313" name="Obraz 11" descr="Znalezione obrazy dla zapytania trzewikodziób"/>
          <p:cNvPicPr>
            <a:picLocks noChangeAspect="1" noChangeArrowheads="1"/>
          </p:cNvPicPr>
          <p:nvPr/>
        </p:nvPicPr>
        <p:blipFill>
          <a:blip r:embed="rId2"/>
          <a:srcRect l="4384" t="23288" r="3490" b="10585"/>
          <a:stretch>
            <a:fillRect/>
          </a:stretch>
        </p:blipFill>
        <p:spPr bwMode="auto">
          <a:xfrm>
            <a:off x="3143240" y="1571612"/>
            <a:ext cx="1357312" cy="1355725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5720" y="642918"/>
            <a:ext cx="85011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Na miejscu 8.  znajduje się trzewikodziób – to gatunek ptaka zamieszkującego bagna Afryki. Swoją nazwę zawdzięcza kształtowi dzioba, który wygląda jak but.</a:t>
            </a:r>
            <a:r>
              <a:rPr lang="pl-PL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Ten ptak lubi jeść ryby, jaszczurki, żaby, myszy, młode krokodyle i małe ptaki.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Miejsce 7. przeznaczam dla kazuara hełmiastego. To gatunek ptaka, który żyje w Australii i Nowej Gwinei. Żywi się owocami, roślinami, trawą, rybami i gadami. Co w nim niezwykłego? To, że wygląda jak indyk z ery dinozaurów.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Na miejscu 6. znajduje się aksolotl. Jest to gatunek salamandry żyjącej w jeziorach Meksyku. Żywi się rybami, planktonem i owadami. Aksolotl wygląda też bardzo śmiesznie – jak ryba z nogami. </a:t>
            </a:r>
            <a:endParaRPr lang="pl-PL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Na miejscu 5. znajduje się lemur palczak, który żyje 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na Madagaskarze. Zwierzę to ma bardzo długie palce, 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którymi łapie larwy. 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Oprócz nich je owoce i bambusy. Niektóre plemiona 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z Madagaskaru wierzą, 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że gdy palczak wskaże kogoś palcem, będzie czekać go rychła śmierć!                  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http://www.midisegni.it/disegni/fauna/aye_ay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857760"/>
            <a:ext cx="1928826" cy="11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57148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5720" y="357166"/>
            <a:ext cx="8358246" cy="32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Miejsce 4. zajmuje rekin chochlik. Jest to gatunek morskiego rekina o nietypowym kształcie głowy z długim dziobem. Żyje on w głębinach oceanu u wybrzeży Azji, żywi się rybami, krabami, ośmiornicami i małymi rekinami.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miejscu 3. znajduje się kr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wka koroniasta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gatunek ptaszka żyjącego w Ameryce Południowej.  Żywi się ona owadami m.in. mr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wkami. To co w niej niezwykłego, to jej kolorowy czubek.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Miejsce 2. przyznaję suhakowi stepowemu. Jest to gatunek antylopy, 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 żyje na stepach Rosji i Chin. Żywi się trawą i ziołami. Jego dziwaczny nos (trąbka) służy do filtrowania i ogrzewania powietrza, 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rym oddycha i ogrzewania krwi.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Obraz 1" descr="mole-11-coloring-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86322"/>
            <a:ext cx="2001837" cy="1065213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4282" y="3500438"/>
            <a:ext cx="85725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miejscu 1. mojej listy dziwak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umieszczam kreta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gwiazdonosa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Jest to gatunek kreta, 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 żyje w Ameryce i Kanadzie. Nazwę zawdzięcza nosowi w kształcie gwiazdy. Ma też długi na 5 lub 8 centymetr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ogon. Żywi się robakami.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Tymoteusz Boguszewski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					</a:t>
            </a:r>
            <a:r>
              <a:rPr lang="pl-PL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rys.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285728"/>
            <a:ext cx="8286808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Leelawadee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Monotype Corsiva" pitchFamily="66" charset="0"/>
                <a:ea typeface="Times New Roman" pitchFamily="18" charset="0"/>
                <a:cs typeface="Leelawadee"/>
              </a:rPr>
              <a:t>Na widelcu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dirty="0" smtClean="0">
              <a:latin typeface="Monotype Corsiva" pitchFamily="66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Obraz 2" descr="https://encrypted-tbn1.gstatic.com/images?q=tbn:ANd9GcRUYYepvsxbG_RL22W21FjpZg2bvU6i4OA-b5KGYC8brUK9kWjx">
            <a:hlinkClick r:id="rId2"/>
          </p:cNvPr>
          <p:cNvPicPr/>
          <p:nvPr/>
        </p:nvPicPr>
        <p:blipFill>
          <a:blip r:embed="rId3" cstate="print">
            <a:biLevel thresh="50000"/>
          </a:blip>
          <a:srcRect l="2930" t="9886" r="61969" b="11284"/>
          <a:stretch>
            <a:fillRect/>
          </a:stretch>
        </p:blipFill>
        <p:spPr bwMode="auto">
          <a:xfrm flipH="1">
            <a:off x="5857884" y="571480"/>
            <a:ext cx="461010" cy="7958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1285860"/>
            <a:ext cx="84296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	W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rubryce kulinarnej proponujemy lekki deser dla ochłody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i szybką w przygotowaniu słoną przekąskę.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Times New Roman" pitchFamily="18" charset="0"/>
              </a:rPr>
              <a:t>Wiśniowe lody na patyku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Składniki: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1/2 kg umytych wiśni                        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szklanka cukru pudru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 g jogurtu naturalnego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Przygotowanie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Z wiśni usuń pestki za pomocą drylownicy i umieść je w dużej misce.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Dodaj cukier puder i jogurt i zmiksuj za pomocą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blendera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 gładką masę.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Przeł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ż do foremek i umieść w nich patyczki.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Wstaw do zamrażalki na 6 godzin.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Times New Roman" pitchFamily="18" charset="0"/>
              </a:rPr>
              <a:t>Smacznego!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571480"/>
            <a:ext cx="850112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Times New Roman" pitchFamily="18" charset="0"/>
              </a:rPr>
              <a:t>Słone rogaliki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Składniki: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gotowe ciasto francuskie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 feta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kilka plastr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szynki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jajo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Spos</a:t>
            </a: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 przygotowania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Pokr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 ciasto francuskie na tr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jkąty.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Poł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ż szynkę na szerszą część tr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jkąta.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Na szynkę poł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ż ser.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Zwiń je w roladę (od części szerszej do węższej).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Poł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ż papier do pieczenia na blachę, a na nią gotowe rogaliki.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Roztrzep jajo i posmaruj przekąski.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Wstaw rogaliki do piekarnika (temperatura 180 stopni C)  na około 15 minut.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Times New Roman" pitchFamily="18" charset="0"/>
              </a:rPr>
              <a:t> Smacznego!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pl-PL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	przepisy wybrały: Joanna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Hojczyk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Nikola Szczęsna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az 2" descr="Znalezione obrazy dla zapytania bomber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000372"/>
            <a:ext cx="1301758" cy="1517648"/>
          </a:xfrm>
          <a:prstGeom prst="rect">
            <a:avLst/>
          </a:prstGeom>
          <a:noFill/>
        </p:spPr>
      </p:pic>
      <p:pic>
        <p:nvPicPr>
          <p:cNvPr id="49153" name="Obraz 5" descr="Znalezione obrazy dla zapytania choker"/>
          <p:cNvPicPr>
            <a:picLocks noChangeAspect="1" noChangeArrowheads="1"/>
          </p:cNvPicPr>
          <p:nvPr/>
        </p:nvPicPr>
        <p:blipFill>
          <a:blip r:embed="rId3" cstate="print"/>
          <a:srcRect b="1883"/>
          <a:stretch>
            <a:fillRect/>
          </a:stretch>
        </p:blipFill>
        <p:spPr bwMode="auto">
          <a:xfrm>
            <a:off x="2000232" y="5715016"/>
            <a:ext cx="1143008" cy="838205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4282" y="285729"/>
            <a:ext cx="864399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Constant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onstantia" pitchFamily="18" charset="0"/>
                <a:ea typeface="Times New Roman" pitchFamily="18" charset="0"/>
                <a:cs typeface="Calibri" pitchFamily="34" charset="0"/>
              </a:rPr>
              <a:t>Wieści z szafy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dirty="0" smtClean="0">
              <a:solidFill>
                <a:srgbClr val="FF9900"/>
              </a:solidFill>
              <a:latin typeface="Constantia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Constantia" pitchFamily="18" charset="0"/>
              <a:cs typeface="Calibri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Jak wszyscy zauważyliśmy, wiosna rozkwitła, więc zaproponuję wam kilka pomysłów, jak się ubrać w ciepłe i nieco chłodniejsze dni.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Moja pierwsza propozycja jest raczej na chłodniejsze dni wiosny czyli: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14282" y="1714488"/>
            <a:ext cx="871543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luźna bluzka we wzorki, do tego czarne rurki, mogą być z dziurami na kolanach, dowolna narzutka – bluza sportowa lub dżinsowa katana, buty, dobrze, aby były wygodne, więc polecam NIKE ROSHE RUN w dowolnym kolorze, no i oczywiście kurtkę już możecie dobrać według swojego gustu. Jeśli, dziewczyny, lubicie biżuterię, można dodać kolczyki i naszyjniki.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Moja druga stylizacja jest dla kogoś, kto się lubi wyróżnić: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luźny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crop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top najlepiej z dowolnym nadrukiem, do tego białe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rurki z wysokim stanem, kurtka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bomberka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najlepiej w ciepłych kolorach, coś do ozdoby, więc pozłacany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łańcuszek lub kolczyki, buty – najlepiej baleriny lub sandały.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Trzecia propozycja na cieplejsze dni to:</a:t>
            </a:r>
            <a:r>
              <a:rPr lang="pl-P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sukienka w kwiatki lub w kolorach pastelowych, do tego dżinsowa katana, buty – trampki najlepiej białe lub czarne i dodatki – biżuteria.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630738" algn="l"/>
              </a:tabLst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Czwarta proponowana stylizacja jest dla dziewczyn, które nie przepadają za ciepłymi kolorami. Jest to czarny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crop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top,  do tego  czarne spodnie z przetarciami na kolanach, czarno-biała koszula w kratkę przewiązana w biodrach, buty dowolne oraz naszyjnik zwany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chokerem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630738" algn="l"/>
              </a:tabLst>
            </a:pPr>
            <a:endParaRPr lang="pl-PL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630738" algn="l"/>
              </a:tabLst>
            </a:pPr>
            <a:endParaRPr lang="pl-PL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630738" algn="l"/>
              </a:tabLst>
            </a:pPr>
            <a:r>
              <a:rPr lang="pl-PL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		               </a:t>
            </a:r>
            <a:r>
              <a:rPr lang="pl-PL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Nikola Kuczyńska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30738" algn="l"/>
              </a:tabLst>
            </a:pPr>
            <a:r>
              <a:rPr lang="pl-PL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rys. </a:t>
            </a:r>
            <a:r>
              <a:rPr lang="pl-PL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0738" algn="l"/>
              </a:tabLst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C:\Users\Iwona\Pictures\2016-03-29\001.jpg"/>
          <p:cNvPicPr/>
          <p:nvPr/>
        </p:nvPicPr>
        <p:blipFill>
          <a:blip r:embed="rId4" cstate="print"/>
          <a:srcRect l="27769" t="6972" r="49751" b="71754"/>
          <a:stretch>
            <a:fillRect/>
          </a:stretch>
        </p:blipFill>
        <p:spPr bwMode="auto">
          <a:xfrm>
            <a:off x="3000364" y="214290"/>
            <a:ext cx="804915" cy="10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Obraz 10" descr="Znalezione obrazy dla zapytania aktywność fizyczna rysu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1795449" cy="1249361"/>
          </a:xfrm>
          <a:prstGeom prst="rect">
            <a:avLst/>
          </a:prstGeom>
          <a:noFill/>
        </p:spPr>
      </p:pic>
      <p:pic>
        <p:nvPicPr>
          <p:cNvPr id="50178" name="Obraz 1" descr="ff"/>
          <p:cNvPicPr>
            <a:picLocks noChangeAspect="1" noChangeArrowheads="1"/>
          </p:cNvPicPr>
          <p:nvPr/>
        </p:nvPicPr>
        <p:blipFill>
          <a:blip r:embed="rId3"/>
          <a:srcRect l="64153" t="20580" r="21957" b="43996"/>
          <a:stretch>
            <a:fillRect/>
          </a:stretch>
        </p:blipFill>
        <p:spPr bwMode="auto">
          <a:xfrm>
            <a:off x="7000892" y="3357562"/>
            <a:ext cx="1128863" cy="1182686"/>
          </a:xfrm>
          <a:prstGeom prst="rect">
            <a:avLst/>
          </a:prstGeom>
          <a:noFill/>
        </p:spPr>
      </p:pic>
      <p:pic>
        <p:nvPicPr>
          <p:cNvPr id="50177" name="Obraz 7" descr="stop"/>
          <p:cNvPicPr>
            <a:picLocks noChangeAspect="1" noChangeArrowheads="1"/>
          </p:cNvPicPr>
          <p:nvPr/>
        </p:nvPicPr>
        <p:blipFill>
          <a:blip r:embed="rId4"/>
          <a:srcRect b="7713"/>
          <a:stretch>
            <a:fillRect/>
          </a:stretch>
        </p:blipFill>
        <p:spPr bwMode="auto">
          <a:xfrm>
            <a:off x="1643042" y="4286256"/>
            <a:ext cx="971588" cy="901699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28596" y="214290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ZAPAMIĘTAJ NA WAKACJE!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Unikaj nadmiernej ilości słodyczy i chips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w.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Spożywaj umyte owoce i warzywa.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Aktywnie spędzaj czas na świeżym powietrzu.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85720" y="2714620"/>
            <a:ext cx="85674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Myj często ręce, dbaj o higienę.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Na wycieczkę do lasu wkładaj czapkę, długie spodnie, bluzkę z długimi rękawami,  kryte buty.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57158" y="3571876"/>
            <a:ext cx="8401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Używaj preparat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w chroniących przed ukąszeniami.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Po powrocie sprawdź, czy nie masz na sobie kleszcza!                 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85720" y="5357826"/>
            <a:ext cx="8329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Pamiętaj, że nałogi odbierają wolność i nieodwracalnie niszczą Tw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j organizm!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Korzystaj w rozsądny spos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b ze słońca (unikaj go pomiędzy godziną 12.00 a 15.00).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Stosuj kremy z filtrami UV!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rys.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internet</a:t>
            </a:r>
            <a:r>
              <a:rPr kumimoji="0" lang="pl-PL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428604"/>
            <a:ext cx="8358246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Pomyśl, rozwiąż, uśmiechnij się!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Wydrukuj i rozwiąż krzyżówkę. Hasło odczytasz w pogrubionych kratkach.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 smtClean="0"/>
              <a:t>1. Zimny deser, na patyku lub w waflu.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2. nad morzem i z piaskiem.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3. Paź królowej lub kapustnik.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4. Lecznicze albo przeciwsłoneczne.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5. Letnia przerwa po całym roku szkolnym.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6. Kwiat podobny do słońca.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7. Wodnisty owoc z mnóstwem pestek.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8. Wycierasz się nim po kąpieli.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9. Może cię oparzyć, gdy dotkniesz jej w morzu.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10. Wysyłana z pozdrowieniami do najbliższych.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11. Rodzaj klapków.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12. Przekwitły mlecz.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71471" y="357162"/>
          <a:ext cx="8072488" cy="6143676"/>
        </p:xfrm>
        <a:graphic>
          <a:graphicData uri="http://schemas.openxmlformats.org/drawingml/2006/table">
            <a:tbl>
              <a:tblPr/>
              <a:tblGrid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4605"/>
                <a:gridCol w="429598"/>
              </a:tblGrid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67943" marR="679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3" marR="679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58" y="571480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l-PL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pl-PL" dirty="0" smtClean="0"/>
              <a:t>Puk, puk!</a:t>
            </a:r>
            <a:br>
              <a:rPr lang="pl-PL" dirty="0" smtClean="0"/>
            </a:br>
            <a:r>
              <a:rPr lang="pl-PL" dirty="0" smtClean="0"/>
              <a:t>- Kto tam?</a:t>
            </a:r>
            <a:br>
              <a:rPr lang="pl-PL" dirty="0" smtClean="0"/>
            </a:br>
            <a:r>
              <a:rPr lang="pl-PL" dirty="0" smtClean="0"/>
              <a:t>- Matematyka.</a:t>
            </a:r>
            <a:br>
              <a:rPr lang="pl-PL" dirty="0" smtClean="0"/>
            </a:br>
            <a:r>
              <a:rPr lang="pl-PL" dirty="0" smtClean="0"/>
              <a:t>- Sama?</a:t>
            </a:r>
            <a:br>
              <a:rPr lang="pl-PL" dirty="0" smtClean="0"/>
            </a:br>
            <a:r>
              <a:rPr lang="pl-PL" dirty="0" smtClean="0"/>
              <a:t>- Nie, z zagrożeniem.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l-PL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/>
              <a:t>Na boisku szkolnym rozmawia dwóch kolegów: </a:t>
            </a:r>
            <a:br>
              <a:rPr lang="pl-PL" dirty="0" smtClean="0"/>
            </a:br>
            <a:r>
              <a:rPr lang="pl-PL" dirty="0" smtClean="0"/>
              <a:t>- Wiesz, wczoraj rzucałem monetą z postanowieniem, że jeśli wypadnie reszka, to wezmę się do nauki, a jak orzeł, to pójdę na dyskotekę.</a:t>
            </a:r>
          </a:p>
          <a:p>
            <a:r>
              <a:rPr lang="pl-PL" dirty="0" smtClean="0"/>
              <a:t>- I co, wypadł ci orzeł?</a:t>
            </a:r>
            <a:br>
              <a:rPr lang="pl-PL" dirty="0" smtClean="0"/>
            </a:br>
            <a:r>
              <a:rPr lang="pl-PL" dirty="0" smtClean="0"/>
              <a:t>- Tak, ale dopiero za piątym razem.</a:t>
            </a:r>
          </a:p>
          <a:p>
            <a:endParaRPr kumimoji="0" lang="pl-PL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kumimoji="0" lang="pl-PL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pl-PL" dirty="0" smtClean="0"/>
              <a:t>Ojciec do syna:</a:t>
            </a:r>
            <a:br>
              <a:rPr lang="pl-PL" dirty="0" smtClean="0"/>
            </a:br>
            <a:r>
              <a:rPr lang="pl-PL" dirty="0" smtClean="0"/>
              <a:t>- Jak tam postępy w szkole?</a:t>
            </a:r>
            <a:br>
              <a:rPr lang="pl-PL" dirty="0" smtClean="0"/>
            </a:br>
            <a:r>
              <a:rPr lang="pl-PL" dirty="0" smtClean="0"/>
              <a:t>- W porządku. Kontrakt z piątą klasą przedłużony na następny rok.</a:t>
            </a:r>
          </a:p>
          <a:p>
            <a:r>
              <a:rPr lang="pl-PL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C:\Users\Iwona Perużyńska\Desktop\KumamNewsa7\face-win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1007943" cy="104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929198"/>
            <a:ext cx="1818036" cy="172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 smtClean="0">
                <a:solidFill>
                  <a:srgbClr val="FF9900"/>
                </a:solidFill>
              </a:rPr>
              <a:t>Drodzy Czytelnicy!</a:t>
            </a:r>
            <a:endParaRPr lang="pl-PL" sz="2000" dirty="0" smtClean="0">
              <a:solidFill>
                <a:srgbClr val="FF9900"/>
              </a:solidFill>
            </a:endParaRPr>
          </a:p>
          <a:p>
            <a:r>
              <a:rPr lang="pl-PL" sz="2000" b="1" dirty="0" smtClean="0"/>
              <a:t> </a:t>
            </a:r>
            <a:endParaRPr lang="pl-PL" sz="2000" dirty="0" smtClean="0"/>
          </a:p>
          <a:p>
            <a:r>
              <a:rPr lang="pl-PL" sz="2000" dirty="0" smtClean="0"/>
              <a:t>	Witamy w ostatnim numerze gazetki w kończącym się roku szkolnym. Przed nami wyczekiwane wakacje, ale chcemy Wam przypomnieć, co się wydarzyło przez ostatnie miesiące. Zapraszamy więc do lektury wspomnień z wyjazdu do Gdyni, krótkich relacji z Dnia Niezapominajki oraz sprawozdania ze spotkania autorskiego z Danielem </a:t>
            </a:r>
            <a:r>
              <a:rPr lang="pl-PL" sz="2000" dirty="0" err="1" smtClean="0"/>
              <a:t>Odiją</a:t>
            </a:r>
            <a:r>
              <a:rPr lang="pl-PL" sz="2000" dirty="0" smtClean="0"/>
              <a:t>. Zachęcamy do przeczytania ciekawego wywiadu z Panią Joanną Gaweł i sięgnięcia po powieści, które polecamy. </a:t>
            </a:r>
            <a:r>
              <a:rPr lang="pl-PL" sz="2000" dirty="0" err="1" smtClean="0"/>
              <a:t>Tymek</a:t>
            </a:r>
            <a:r>
              <a:rPr lang="pl-PL" sz="2000" dirty="0" smtClean="0"/>
              <a:t>, w wakacyjnym klimacie, zachęca do przyjrzenia się cudacznym zwierzętom, a Nikola proponuje interesujące modowe stylizacje. Jak w każdym numerze gazetki, tak i w tym nie brakuje krzyżówki z letnim hasłem i żartów na koniec roku szkolnego i wakacje.</a:t>
            </a:r>
          </a:p>
          <a:p>
            <a:r>
              <a:rPr lang="pl-PL" sz="2000" dirty="0" smtClean="0"/>
              <a:t>	Mając nadzieję, że bieżące wydanie „</a:t>
            </a:r>
            <a:r>
              <a:rPr lang="pl-PL" sz="2000" dirty="0" err="1" smtClean="0"/>
              <a:t>KumamNewsa</a:t>
            </a:r>
            <a:r>
              <a:rPr lang="pl-PL" sz="2000" dirty="0" smtClean="0"/>
              <a:t>” spełni Wasze czytelnicze oczekiwania, życzymy wszystkim ciepłych i radosnych wakacji. Niech przygoda się do Was uśmiecha!</a:t>
            </a:r>
          </a:p>
          <a:p>
            <a:r>
              <a:rPr lang="pl-PL" sz="2000" b="1" dirty="0" smtClean="0"/>
              <a:t> </a:t>
            </a:r>
            <a:endParaRPr lang="pl-PL" sz="2000" dirty="0" smtClean="0"/>
          </a:p>
          <a:p>
            <a:r>
              <a:rPr lang="pl-PL" sz="2000" dirty="0" smtClean="0"/>
              <a:t>							redakcja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/>
              <a:t>Uczeń wraca z wakacji do szkoły i mówi do kolegi:</a:t>
            </a:r>
            <a:br>
              <a:rPr lang="pl-PL" dirty="0" smtClean="0"/>
            </a:br>
            <a:r>
              <a:rPr lang="pl-PL" dirty="0" smtClean="0"/>
              <a:t>- Szkoda, ze tego nie widziałeś, jechałem na słoniu, a obok mnie dwa lwy...</a:t>
            </a:r>
            <a:br>
              <a:rPr lang="pl-PL" dirty="0" smtClean="0"/>
            </a:br>
            <a:r>
              <a:rPr lang="pl-PL" dirty="0" smtClean="0"/>
              <a:t>- I co dalej, i co dalej?...</a:t>
            </a:r>
            <a:br>
              <a:rPr lang="pl-PL" dirty="0" smtClean="0"/>
            </a:br>
            <a:r>
              <a:rPr lang="pl-PL" dirty="0" smtClean="0"/>
              <a:t>- Musiałem zejść z karuzeli…</a:t>
            </a:r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/>
              <a:t>- Jak ci się podobało nad morzem? - pyta brunetka blondynkę.</a:t>
            </a:r>
            <a:br>
              <a:rPr lang="pl-PL" dirty="0" smtClean="0"/>
            </a:br>
            <a:r>
              <a:rPr lang="pl-PL" dirty="0" smtClean="0"/>
              <a:t>- Strasznie się wynudziłam. Wszystkie fale były do siebie takie podobne...</a:t>
            </a:r>
          </a:p>
          <a:p>
            <a:r>
              <a:rPr lang="pl-PL" b="1" dirty="0" smtClean="0"/>
              <a:t>          </a:t>
            </a:r>
            <a:endParaRPr lang="pl-PL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/>
              <a:t>Na pustyni wyczerpany turysta pyta napotkanego Beduina:</a:t>
            </a:r>
            <a:br>
              <a:rPr lang="pl-PL" dirty="0" smtClean="0"/>
            </a:br>
            <a:r>
              <a:rPr lang="pl-PL" dirty="0" smtClean="0"/>
              <a:t>- Panie, jak dojść do Kairu?</a:t>
            </a:r>
            <a:br>
              <a:rPr lang="pl-PL" dirty="0" smtClean="0"/>
            </a:br>
            <a:r>
              <a:rPr lang="pl-PL" dirty="0" smtClean="0"/>
              <a:t>- Cały czas prosto, a w czwartek w prawo.</a:t>
            </a:r>
          </a:p>
          <a:p>
            <a:r>
              <a:rPr lang="pl-PL" b="1" dirty="0" smtClean="0"/>
              <a:t> </a:t>
            </a:r>
          </a:p>
          <a:p>
            <a:endParaRPr lang="pl-PL" dirty="0" smtClean="0"/>
          </a:p>
          <a:p>
            <a:r>
              <a:rPr lang="pl-PL" dirty="0" smtClean="0"/>
              <a:t>Przewodnik w zamku zwraca uwagę uczestniczce wycieczki: </a:t>
            </a:r>
            <a:br>
              <a:rPr lang="pl-PL" dirty="0" smtClean="0"/>
            </a:br>
            <a:r>
              <a:rPr lang="pl-PL" dirty="0" smtClean="0"/>
              <a:t>– Proszę nie siadać na tronie Ludwika Filipa! </a:t>
            </a:r>
            <a:br>
              <a:rPr lang="pl-PL" dirty="0" smtClean="0"/>
            </a:br>
            <a:r>
              <a:rPr lang="pl-PL" dirty="0" smtClean="0"/>
              <a:t>– Niech się pan nie złości. Jeśli przyjdzie, na pewno mu ustąpię. </a:t>
            </a:r>
          </a:p>
          <a:p>
            <a:r>
              <a:rPr lang="pl-PL" b="1" dirty="0" smtClean="0"/>
              <a:t> </a:t>
            </a:r>
            <a:endParaRPr lang="pl-PL" dirty="0" smtClean="0"/>
          </a:p>
          <a:p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					    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						  </a:t>
            </a:r>
            <a:r>
              <a:rPr lang="pl-PL" sz="1200" dirty="0" smtClean="0"/>
              <a:t>żarty i rysunki: </a:t>
            </a:r>
            <a:r>
              <a:rPr lang="pl-PL" sz="1200" dirty="0" err="1" smtClean="0"/>
              <a:t>internet</a:t>
            </a:r>
            <a:endParaRPr lang="pl-PL" sz="1200" dirty="0" smtClean="0"/>
          </a:p>
          <a:p>
            <a:r>
              <a:rPr lang="pl-PL" sz="12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Znalezione obrazy dla zapytania emotikony letnie"/>
          <p:cNvPicPr/>
          <p:nvPr/>
        </p:nvPicPr>
        <p:blipFill>
          <a:blip r:embed="rId2"/>
          <a:srcRect l="34000" t="52155" r="32280" b="5388"/>
          <a:stretch>
            <a:fillRect/>
          </a:stretch>
        </p:blipFill>
        <p:spPr bwMode="auto">
          <a:xfrm>
            <a:off x="6858016" y="2928934"/>
            <a:ext cx="1143008" cy="11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8596" y="571480"/>
            <a:ext cx="82868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 smtClean="0">
                <a:solidFill>
                  <a:srgbClr val="FF9900"/>
                </a:solidFill>
                <a:latin typeface="MV Boli" pitchFamily="2" charset="0"/>
                <a:cs typeface="MV Boli" pitchFamily="2" charset="0"/>
              </a:rPr>
              <a:t>Cytaty do przemyślenia</a:t>
            </a:r>
          </a:p>
          <a:p>
            <a:endParaRPr lang="pl-PL" sz="2000" b="1" dirty="0" smtClean="0">
              <a:solidFill>
                <a:srgbClr val="FF9900"/>
              </a:solidFill>
              <a:latin typeface="MV Boli" pitchFamily="2" charset="0"/>
              <a:cs typeface="MV Boli" pitchFamily="2" charset="0"/>
            </a:endParaRPr>
          </a:p>
          <a:p>
            <a:endParaRPr lang="pl-PL" dirty="0" smtClean="0"/>
          </a:p>
          <a:p>
            <a:r>
              <a:rPr lang="pl-PL" i="1" dirty="0" smtClean="0"/>
              <a:t>Marzenie o czymś nieprawdopodobnym ma własną nazwę. Nazywamy je nadzieją.</a:t>
            </a:r>
            <a:endParaRPr lang="pl-PL" dirty="0" smtClean="0"/>
          </a:p>
          <a:p>
            <a:r>
              <a:rPr lang="pl-PL" dirty="0" smtClean="0"/>
              <a:t>          						      </a:t>
            </a:r>
            <a:r>
              <a:rPr lang="pl-PL" sz="1600" dirty="0" err="1" smtClean="0"/>
              <a:t>Jostein</a:t>
            </a:r>
            <a:r>
              <a:rPr lang="pl-PL" sz="1600" dirty="0" smtClean="0"/>
              <a:t> </a:t>
            </a:r>
            <a:r>
              <a:rPr lang="pl-PL" sz="1600" dirty="0" err="1" smtClean="0"/>
              <a:t>Gaarder</a:t>
            </a:r>
            <a:endParaRPr lang="pl-PL" sz="1600" dirty="0" smtClean="0"/>
          </a:p>
          <a:p>
            <a:r>
              <a:rPr lang="pl-PL" dirty="0" smtClean="0"/>
              <a:t> </a:t>
            </a:r>
            <a:br>
              <a:rPr lang="pl-PL" dirty="0" smtClean="0"/>
            </a:br>
            <a:r>
              <a:rPr lang="pl-PL" i="1" dirty="0" smtClean="0"/>
              <a:t>Mogłaby zamknąć oczy, udawać, że wszystko jest w porządku. Wiedziała jednak, że nie da się żyć z zamkniętymi oczami.</a:t>
            </a:r>
          </a:p>
          <a:p>
            <a:endParaRPr lang="pl-PL" i="1" dirty="0" smtClean="0"/>
          </a:p>
          <a:p>
            <a:r>
              <a:rPr lang="pl-PL" dirty="0" smtClean="0"/>
              <a:t>						       </a:t>
            </a:r>
            <a:r>
              <a:rPr lang="pl-PL" sz="1600" dirty="0" err="1" smtClean="0"/>
              <a:t>Cassandra</a:t>
            </a:r>
            <a:r>
              <a:rPr lang="pl-PL" sz="1600" dirty="0" smtClean="0"/>
              <a:t> Clare</a:t>
            </a:r>
          </a:p>
          <a:p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dirty="0" smtClean="0"/>
              <a:t>         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831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cytaty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wybrała Nikola Szczęsna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542926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KumamNewsa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e-mail:kumamanewsa@gmail.com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Zespół redakcyjny: Nikola Góra, Joanna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Hojczyk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Nikola Kuczyńska, Amelia Przewoźnik, Nikola Szczęsna, Tymoteusz Boguszewski, Julia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Formela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Weronika Furman.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opiekunki: Iwona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Perużyńska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Magdalena Jankowska-Potrząsaj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20" y="214291"/>
            <a:ext cx="8643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 dirty="0" smtClean="0">
                <a:solidFill>
                  <a:srgbClr val="FF9900"/>
                </a:solidFill>
                <a:latin typeface="Book Antiqua" pitchFamily="18" charset="0"/>
              </a:rPr>
              <a:t>Aktualności</a:t>
            </a:r>
            <a:endParaRPr lang="pl-PL" sz="2000" dirty="0" smtClean="0">
              <a:solidFill>
                <a:srgbClr val="FF99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6" y="714357"/>
            <a:ext cx="7858180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b="1" dirty="0" err="1" smtClean="0"/>
              <a:t>Shrek</a:t>
            </a:r>
            <a:r>
              <a:rPr lang="pl-PL" b="1" dirty="0" smtClean="0"/>
              <a:t> i eksperymenty</a:t>
            </a:r>
            <a:endParaRPr lang="pl-PL" dirty="0" smtClean="0"/>
          </a:p>
          <a:p>
            <a:r>
              <a:rPr lang="pl-PL" dirty="0" smtClean="0"/>
              <a:t>     </a:t>
            </a:r>
          </a:p>
          <a:p>
            <a:r>
              <a:rPr lang="pl-PL" dirty="0" smtClean="0"/>
              <a:t>	17 marca 2017 roku pojechaliśmy do Gdyni na ,,</a:t>
            </a:r>
            <a:r>
              <a:rPr lang="pl-PL" dirty="0" err="1" smtClean="0"/>
              <a:t>Shreka</a:t>
            </a:r>
            <a:r>
              <a:rPr lang="pl-PL" dirty="0" smtClean="0"/>
              <a:t>”- musical wystawiony przez Teatr Muzyczny. W wycieczce uczestniczyły klasy 4-6.</a:t>
            </a:r>
          </a:p>
          <a:p>
            <a:r>
              <a:rPr lang="pl-PL" dirty="0" smtClean="0"/>
              <a:t>Wyjazd spod szkoły nastąpił o godzinie 8.20, a o 11.00 dotarliśmy do Gdyni. Spektakl rozpoczął się około 12.00 i trwał prawie 2 godziny. Treść musicalu była bardzo podobna do filmu. Najsympatyczniejszym z bohaterów wydawał nam się osioł. Aktorom przygrywał zespół muzyczny. Bardzo interesujące były efekty specjalne (smok ziejący ogniem, rosnący nos </a:t>
            </a:r>
            <a:r>
              <a:rPr lang="pl-PL" dirty="0" err="1" smtClean="0"/>
              <a:t>Pinokia</a:t>
            </a:r>
            <a:r>
              <a:rPr lang="pl-PL" dirty="0" smtClean="0"/>
              <a:t>, ognista miotła czarownicy, mówiący piernik). Piosenki, które usłyszeliśmy, znaliśmy z filmu o </a:t>
            </a:r>
            <a:r>
              <a:rPr lang="pl-PL" dirty="0" err="1" smtClean="0"/>
              <a:t>Shreku</a:t>
            </a:r>
            <a:r>
              <a:rPr lang="pl-PL" dirty="0" smtClean="0"/>
              <a:t>. Występy aktorów nagrodziliśmy burzliwymi oklaskami. </a:t>
            </a:r>
          </a:p>
          <a:p>
            <a:r>
              <a:rPr lang="pl-PL" dirty="0" smtClean="0"/>
              <a:t>       Po przedstawieniu mieliśmy czas na obiad a później pojechaliśmy do Centrum </a:t>
            </a:r>
            <a:r>
              <a:rPr lang="pl-PL" dirty="0" err="1" smtClean="0"/>
              <a:t>Experymentu</a:t>
            </a:r>
            <a:r>
              <a:rPr lang="pl-PL" dirty="0" smtClean="0"/>
              <a:t>. Spędziliśmy tam 2 godziny. Najbardziej podobały się nam pomniejszająco-powiększający pokój, łoże tortur, jazda na wózku inwalidzkim, oglądanie się w lustrze z koleżanką, wodny tor przeszkód.</a:t>
            </a:r>
          </a:p>
          <a:p>
            <a:r>
              <a:rPr lang="pl-PL" dirty="0" smtClean="0"/>
              <a:t>          Wyjazd do Gdyni uważamy za udany, chociaż było za mało czasu, aby obejrzeć wszystkie proponowane doświadczenia w Centrum </a:t>
            </a:r>
            <a:r>
              <a:rPr lang="pl-PL" dirty="0" err="1" smtClean="0"/>
              <a:t>Experymentu</a:t>
            </a:r>
            <a:r>
              <a:rPr lang="pl-PL" dirty="0" smtClean="0"/>
              <a:t>. Szkoda, że nie możemy jeździć na takie wycieczki częściej, ale przeszkodą jest odległość.</a:t>
            </a:r>
          </a:p>
          <a:p>
            <a:r>
              <a:rPr lang="pl-PL" dirty="0" smtClean="0"/>
              <a:t>	            		        				 redakcja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		          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7158" y="357167"/>
            <a:ext cx="8358246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4348" y="571480"/>
            <a:ext cx="77867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6217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MV Boli" pitchFamily="2" charset="0"/>
              </a:rPr>
              <a:t>Egzamin gimnazjalny za nami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dniach 19-21.04.2017 r. klasa III gimnazjum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zmierzyła się z testami gimnazjalnymi. Nikomu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 nas nie towarzyszył stres, to nauczyciele bardziej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się denerwowali. Atmosfera była raczej luźna.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Podczas przerw między poszczeg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lnymi częściami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egzaminu wzmacnialiśmy się, jedząc pyszne bułki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oraz pijąc herbatkę albo kawkę.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Pierwszego dnia sprawdzaliśmy swoją wiedzę  z zakresu przedmiot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humanisty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cznych –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historii i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WOS-u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oraz języka polskiego. Ku zaskoczeniu wszystkich historia nie była aż taka trud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Wszystko byłoby pięknie, gdyby nie ostatnie zadanie  w arkuszu z języka polskie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go. Niby fajnie, bo rozprawka (chwila radości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i nagle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kiedy przeczytaliśmy temat, zamurowało nas. Szok i panika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C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pisać?! Co to w ogóle znaczy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„moc sprawcza”?! Gdyby była tylko z n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 pani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M.Potrząsaj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od razu byśmy wie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dzieli. W sumie to do dzisiaj (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mimo om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wienia i przeanalizowania tego zadania na j. polskim) niewielu z nas dokładnie wie, co znaczą te magiczne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słowa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Na szczęście, mimo trudności ze zrozumieniem tematu, nikt z nas nie oddał pustej kartki, a to już połowa sukcesu.</a:t>
            </a:r>
          </a:p>
        </p:txBody>
      </p:sp>
      <p:pic>
        <p:nvPicPr>
          <p:cNvPr id="6" name="Obraz 5" descr="Znalezione obrazy dla zapytania egzamin gimnazjalny gify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72198" y="928670"/>
            <a:ext cx="28536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500043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endParaRPr lang="pl-PL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6432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Drugiego dnia mocowaliś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my się z przedmiotami ścisłymi –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chemią, biologią, fizyką,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geografią i matematyką. Znowu było inaczej niż się spodziewaliśmy. Matematyka okazała się łatwiejsza od przedmiot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przyrodniczych. Wydawało się, że zadania z chemii nigdy się nie skończą!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Fizyka i geografia były dość łatwe, ale do dziś nie mamy pojęcia, po co podali tyle informacji do jednego zadania. Pewnie chcieli utrudnić mam życie...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Trzeciego dnia przyszła pora na języki obce. Większość uczni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z nasz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ej klasy pisała język angielski –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podstawę i rozszerzanie,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natomiast reszt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–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podstawę z języka niemieckiego.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Podsumowując, raczej wszyscy z egzamin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są zadowoleni i miło zaskoczeni. No może opr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cz Jadzi, 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 z czystego przypadku jako jedyna pisała rozszerzenie z języka niemieckiego.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Tyle możemy powiedzieć w tej chwili, ostateczne podsumowanie nastąpi w dniu ogłoszenia wynik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egzaminu gimnazjalnego 16 czerwca. Trzymajcie za nas kciuki!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Mamy nadzieję, że nie poszło nam źle i dostaniemy się do wybranych szk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Julia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Formela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  rys. </a:t>
            </a:r>
            <a:r>
              <a:rPr lang="pl-PL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solidFill>
                <a:srgbClr val="000000"/>
              </a:solidFill>
              <a:latin typeface="Calibri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8596" y="0"/>
            <a:ext cx="835824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/>
              <a:t> 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b="1" dirty="0" smtClean="0">
                <a:latin typeface="Segoe Print" pitchFamily="2" charset="0"/>
              </a:rPr>
              <a:t>Dzień Niezapominajki na rybach    </a:t>
            </a:r>
            <a:endParaRPr lang="pl-PL" dirty="0" smtClean="0">
              <a:latin typeface="Segoe Print" pitchFamily="2" charset="0"/>
            </a:endParaRPr>
          </a:p>
          <a:p>
            <a:r>
              <a:rPr lang="pl-PL" dirty="0" smtClean="0"/>
              <a:t> 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15 maja 2017 roku, w Dzień Niezapominajki, część uczniów z panem Michałem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Budzichem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poszła nad stawek w Gogolewie, aby łowić ryby. Najpierw użyliśmy przynęty do ich zwabienia, potem przygotowaliśmy sprzęt i ruszyliśmy na łowisko. Połów nie był udany, nie złowiliśmy żadnej ryby, ale i tak dobrze się bawiliśmy i spędziliśmy miło czas. 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          					     Tymoteusz Boguszewski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 smtClean="0"/>
          </a:p>
          <a:p>
            <a:r>
              <a:rPr lang="pl-PL" sz="1600" b="1" dirty="0" smtClean="0">
                <a:latin typeface="Segoe Print" pitchFamily="2" charset="0"/>
              </a:rPr>
              <a:t>Dzień Niezapominajki w szkolnej kuchni   </a:t>
            </a:r>
          </a:p>
          <a:p>
            <a:endParaRPr lang="pl-PL" sz="1600" dirty="0" smtClean="0"/>
          </a:p>
          <a:p>
            <a:r>
              <a:rPr lang="pl-PL" sz="1600" dirty="0" smtClean="0"/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uczniów naszej szkoły utknęła tego dnia, na własne życzenie, w kuchni i przygotowała gofry dla wszystkich uczestników X Gminnych Biegów Przełajowych. Pięć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gofrownic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intensywnie pracowało i przy ich pomocy zrobiliśmy ponad 200 gofrów. Wypieki smakowały wyśmienicie z dodatkami: bitą śmietaną, karmelem, czekoladą, posypką. Gofry były pyszne, więc szybko zniknęły z talerzy. Gotowanie odbywało się pod opieką p. Magdaleny Jankowskie-Potrząsaj, p. Agnieszki Dąbrowskiej i p. Magdaleny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Danowskiej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							Nikola Góra</a:t>
            </a:r>
          </a:p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Obraz 3" descr="Podobny obraz"/>
          <p:cNvPicPr/>
          <p:nvPr/>
        </p:nvPicPr>
        <p:blipFill>
          <a:blip r:embed="rId2"/>
          <a:srcRect l="2453" t="64980" r="84434" b="12854"/>
          <a:stretch>
            <a:fillRect/>
          </a:stretch>
        </p:blipFill>
        <p:spPr bwMode="auto">
          <a:xfrm>
            <a:off x="4572000" y="142852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dobny obraz"/>
          <p:cNvPicPr/>
          <p:nvPr/>
        </p:nvPicPr>
        <p:blipFill>
          <a:blip r:embed="rId2"/>
          <a:srcRect l="2453" t="64980" r="84434" b="12854"/>
          <a:stretch>
            <a:fillRect/>
          </a:stretch>
        </p:blipFill>
        <p:spPr bwMode="auto">
          <a:xfrm>
            <a:off x="5357818" y="3000372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500043"/>
            <a:ext cx="814393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57158" y="642918"/>
            <a:ext cx="835824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Dzień Niezapominajki na dw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ch k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łkach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uczni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z 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żnych klas z nauczycielkami p. Małgorzatą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Wencel-Kotusiewicz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p. Wiolettą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Magrytą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wybrało się na wycieczkę rowerową w kierunku Malczkowa. Trasa liczyła 13 km i niekt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rych mocno zmęczyła.  Większość drogi prowadziła przez las. W czasie wyprawy rozwiązywaliśmy zagadki przyrodnicze. Po powrocie wszyscy zjedliśmy lody dla ochłody po wysiłku. Pogoda tego dnia dopisała, więc wycieczkę uznajemy za udaną.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				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Joanna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Hojczyk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Amelia Przewoźnik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Podobny obraz"/>
          <p:cNvPicPr/>
          <p:nvPr/>
        </p:nvPicPr>
        <p:blipFill>
          <a:blip r:embed="rId2"/>
          <a:srcRect l="2453" t="64980" r="84434" b="12854"/>
          <a:stretch>
            <a:fillRect/>
          </a:stretch>
        </p:blipFill>
        <p:spPr bwMode="auto">
          <a:xfrm>
            <a:off x="6072198" y="500042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3714752"/>
            <a:ext cx="86439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Spotkanie z pisarzem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Dnia 23 maja 2017 roku w ramach XXIV Pomorskiej Wiosny Literackiej na świetlicy wiejskiej w Gogolewie odbyło się spotkanie z Danielem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Odiją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prozaikiem, poetą, dziennikarzem, animatorem kultury ze Słupska. W spotkaniu brali udział uczniowie gimnazjum oraz klasy VI szkoły podstawowej.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Nasz gość opowiedział nam trochę o swoim życiu i tw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rczości oraz dał kilka rad przyszłym pisarzom. Następnie pisaliśmy własne haiku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kr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tki utw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 poetycki, składający się z 3 wers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w. Niekt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re były bardzo zabawne, inne natomiast dramatyczne.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200" b="1" dirty="0" smtClean="0">
              <a:solidFill>
                <a:srgbClr val="FF0000"/>
              </a:solidFill>
              <a:latin typeface="Bradley Hand ITC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Każdy przelał na papier, co mu w duszy gra i każdemu bardzo się to spodobało.    Większość uczni</a:t>
            </a:r>
            <a:r>
              <a:rPr lang="pl-PL" dirty="0" smtClean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 wr</a:t>
            </a:r>
            <a:r>
              <a:rPr lang="pl-PL" dirty="0" smtClean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ciła do szkoły z uśmiechem na twarzy (no bo w końcu nie było lekcji </a:t>
            </a:r>
            <a:r>
              <a:rPr lang="pl-PL" dirty="0" err="1" smtClean="0">
                <a:latin typeface="Calibri" pitchFamily="34" charset="0"/>
                <a:ea typeface="Segoe UI Emoji" pitchFamily="34" charset="0"/>
                <a:cs typeface="Times New Roman" pitchFamily="18" charset="0"/>
              </a:rPr>
              <a:t>😊</a:t>
            </a: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 </a:t>
            </a:r>
            <a:b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Czekamy na kolejne tak miłe i ciekawe spotkanie </a:t>
            </a:r>
            <a:r>
              <a:rPr lang="pl-PL" dirty="0" err="1" smtClean="0">
                <a:latin typeface="Calibri" pitchFamily="34" charset="0"/>
                <a:ea typeface="Segoe UI Emoji" pitchFamily="34" charset="0"/>
                <a:cs typeface="Times New Roman" pitchFamily="18" charset="0"/>
              </a:rPr>
              <a:t>😊</a:t>
            </a:r>
            <a:endParaRPr lang="pl-PL" dirty="0" smtClean="0">
              <a:latin typeface="Calibri" pitchFamily="34" charset="0"/>
              <a:ea typeface="Segoe UI Emoj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						</a:t>
            </a:r>
            <a:r>
              <a:rPr lang="pl-PL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Weronika Furman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428596" y="2836035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Haiku stworzone na spotkaniu z pisarzem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Malinowy ogród oddycha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milczącym, chłodnym wiatrem,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tworząc lśniące przestrzenie. (Julia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Formela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Idąc plażą, obserwuję przyrodę.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Słyszę rozmowę mew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i szum płynących fal. (J.F.)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14818"/>
            <a:ext cx="1714512" cy="123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813</TotalTime>
  <Words>1779</Words>
  <Application>Microsoft Office PowerPoint</Application>
  <PresentationFormat>Pokaz na ekranie (4:3)</PresentationFormat>
  <Paragraphs>505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Kapitał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 Perużyńska</dc:creator>
  <cp:lastModifiedBy>Iwona Perużyńska</cp:lastModifiedBy>
  <cp:revision>102</cp:revision>
  <dcterms:created xsi:type="dcterms:W3CDTF">2016-10-22T11:25:19Z</dcterms:created>
  <dcterms:modified xsi:type="dcterms:W3CDTF">2017-06-10T05:39:26Z</dcterms:modified>
</cp:coreProperties>
</file>