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5"/>
  </p:notesMasterIdLst>
  <p:sldIdLst>
    <p:sldId id="256" r:id="rId2"/>
    <p:sldId id="257" r:id="rId3"/>
    <p:sldId id="258" r:id="rId4"/>
    <p:sldId id="259" r:id="rId5"/>
    <p:sldId id="260" r:id="rId6"/>
    <p:sldId id="262" r:id="rId7"/>
    <p:sldId id="279" r:id="rId8"/>
    <p:sldId id="280" r:id="rId9"/>
    <p:sldId id="261"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 id="282" r:id="rId27"/>
    <p:sldId id="284" r:id="rId28"/>
    <p:sldId id="285" r:id="rId29"/>
    <p:sldId id="286" r:id="rId30"/>
    <p:sldId id="287" r:id="rId31"/>
    <p:sldId id="288" r:id="rId32"/>
    <p:sldId id="289" r:id="rId33"/>
    <p:sldId id="290" r:id="rId3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A679E3"/>
    <a:srgbClr val="FF5DE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69734" autoAdjust="0"/>
  </p:normalViewPr>
  <p:slideViewPr>
    <p:cSldViewPr>
      <p:cViewPr varScale="1">
        <p:scale>
          <a:sx n="88" d="100"/>
          <a:sy n="88" d="100"/>
        </p:scale>
        <p:origin x="-127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969D7-DD47-4CAC-ABEF-BB4473C62E49}" type="datetimeFigureOut">
              <a:rPr lang="pl-PL" smtClean="0"/>
              <a:pPr/>
              <a:t>26.03.2017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D4F23D-A256-4BEA-BF7C-646EE42FBD5C}"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9D4F23D-A256-4BEA-BF7C-646EE42FBD5C}" type="slidenum">
              <a:rPr lang="pl-PL" smtClean="0"/>
              <a:pPr/>
              <a:t>5</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zaokrąglony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ytu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l-PL" smtClean="0"/>
              <a:t>Kliknij, aby edytować styl</a:t>
            </a:r>
            <a:endParaRPr kumimoji="0" lang="en-US"/>
          </a:p>
        </p:txBody>
      </p:sp>
      <p:sp>
        <p:nvSpPr>
          <p:cNvPr id="20" name="Podtytu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9" name="Symbol zastępczy daty 18"/>
          <p:cNvSpPr>
            <a:spLocks noGrp="1"/>
          </p:cNvSpPr>
          <p:nvPr>
            <p:ph type="dt" sz="half" idx="10"/>
          </p:nvPr>
        </p:nvSpPr>
        <p:spPr/>
        <p:txBody>
          <a:bodyPr/>
          <a:lstStyle>
            <a:extLst/>
          </a:lstStyle>
          <a:p>
            <a:fld id="{3EA04B3B-21E9-4CA0-A751-DB34ACA28E01}" type="datetimeFigureOut">
              <a:rPr lang="pl-PL" smtClean="0"/>
              <a:pPr/>
              <a:t>26.03.2017</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11" name="Symbol zastępczy numeru slajdu 10"/>
          <p:cNvSpPr>
            <a:spLocks noGrp="1"/>
          </p:cNvSpPr>
          <p:nvPr>
            <p:ph type="sldNum" sz="quarter" idx="12"/>
          </p:nvPr>
        </p:nvSpPr>
        <p:spPr/>
        <p:txBody>
          <a:bodyPr/>
          <a:lstStyle>
            <a:extLst/>
          </a:lstStyle>
          <a:p>
            <a:fld id="{1BC9A1B2-6885-4171-BFBE-4D8AA85CE080}"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02920" y="530352"/>
            <a:ext cx="8183880" cy="4187952"/>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3EA04B3B-21E9-4CA0-A751-DB34ACA28E01}" type="datetimeFigureOut">
              <a:rPr lang="pl-PL" smtClean="0"/>
              <a:pPr/>
              <a:t>26.03.2017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BC9A1B2-6885-4171-BFBE-4D8AA85CE08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533404"/>
            <a:ext cx="1981200" cy="5257799"/>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33400" y="533402"/>
            <a:ext cx="5943600" cy="525780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3EA04B3B-21E9-4CA0-A751-DB34ACA28E01}" type="datetimeFigureOut">
              <a:rPr lang="pl-PL" smtClean="0"/>
              <a:pPr/>
              <a:t>26.03.2017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BC9A1B2-6885-4171-BFBE-4D8AA85CE08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a:xfrm>
            <a:off x="502920" y="530352"/>
            <a:ext cx="8183880" cy="4187952"/>
          </a:xfrm>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3EA04B3B-21E9-4CA0-A751-DB34ACA28E01}" type="datetimeFigureOut">
              <a:rPr lang="pl-PL" smtClean="0"/>
              <a:pPr/>
              <a:t>26.03.2017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BC9A1B2-6885-4171-BFBE-4D8AA85CE080}"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Prostokąt zaokrąglony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aokrąglony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3EA04B3B-21E9-4CA0-A751-DB34ACA28E01}" type="datetimeFigureOut">
              <a:rPr lang="pl-PL" smtClean="0"/>
              <a:pPr/>
              <a:t>26.03.2017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BC9A1B2-6885-4171-BFBE-4D8AA85CE080}"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3EA04B3B-21E9-4CA0-A751-DB34ACA28E01}" type="datetimeFigureOut">
              <a:rPr lang="pl-PL" smtClean="0"/>
              <a:pPr/>
              <a:t>26.03.2017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BC9A1B2-6885-4171-BFBE-4D8AA85CE080}"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nchor="b"/>
          <a:lstStyle>
            <a:lvl1pPr>
              <a:defRPr b="1"/>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3EA04B3B-21E9-4CA0-A751-DB34ACA28E01}" type="datetimeFigureOut">
              <a:rPr lang="pl-PL" smtClean="0"/>
              <a:pPr/>
              <a:t>26.03.2017</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1BC9A1B2-6885-4171-BFBE-4D8AA85CE080}"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3EA04B3B-21E9-4CA0-A751-DB34ACA28E01}" type="datetimeFigureOut">
              <a:rPr lang="pl-PL" smtClean="0"/>
              <a:pPr/>
              <a:t>26.03.2017</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1BC9A1B2-6885-4171-BFBE-4D8AA85CE080}"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3EA04B3B-21E9-4CA0-A751-DB34ACA28E01}" type="datetimeFigureOut">
              <a:rPr lang="pl-PL" smtClean="0"/>
              <a:pPr/>
              <a:t>26.03.2017</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1BC9A1B2-6885-4171-BFBE-4D8AA85CE08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3EA04B3B-21E9-4CA0-A751-DB34ACA28E01}" type="datetimeFigureOut">
              <a:rPr lang="pl-PL" smtClean="0"/>
              <a:pPr/>
              <a:t>26.03.2017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BC9A1B2-6885-4171-BFBE-4D8AA85CE080}"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 zaokrąglonym rogi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3EA04B3B-21E9-4CA0-A751-DB34ACA28E01}" type="datetimeFigureOut">
              <a:rPr lang="pl-PL" smtClean="0"/>
              <a:pPr/>
              <a:t>26.03.2017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BC9A1B2-6885-4171-BFBE-4D8AA85CE080}" type="slidenum">
              <a:rPr lang="pl-PL" smtClean="0"/>
              <a:pPr/>
              <a:t>‹#›</a:t>
            </a:fld>
            <a:endParaRPr lang="pl-PL"/>
          </a:p>
        </p:txBody>
      </p:sp>
      <p:sp>
        <p:nvSpPr>
          <p:cNvPr id="3" name="Symbol zastępczy obraz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l-PL" smtClean="0"/>
              <a:t>Kliknij ikonę, aby dodać obraz</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zaokrąglony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ymbol zastępczy tytuł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pl-PL" smtClean="0"/>
              <a:t>Kliknij, aby edytować styl</a:t>
            </a:r>
            <a:endParaRPr kumimoji="0" lang="en-US"/>
          </a:p>
        </p:txBody>
      </p:sp>
      <p:sp>
        <p:nvSpPr>
          <p:cNvPr id="4" name="Symbol zastępczy tekstu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5" name="Symbol zastępczy daty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EA04B3B-21E9-4CA0-A751-DB34ACA28E01}" type="datetimeFigureOut">
              <a:rPr lang="pl-PL" smtClean="0"/>
              <a:pPr/>
              <a:t>26.03.2017</a:t>
            </a:fld>
            <a:endParaRPr lang="pl-PL"/>
          </a:p>
        </p:txBody>
      </p:sp>
      <p:sp>
        <p:nvSpPr>
          <p:cNvPr id="18" name="Symbol zastępczy stopki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l-PL"/>
          </a:p>
        </p:txBody>
      </p:sp>
      <p:sp>
        <p:nvSpPr>
          <p:cNvPr id="5" name="Symbol zastępczy numeru slajd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BC9A1B2-6885-4171-BFBE-4D8AA85CE08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pl.freepik.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thumbs.dreamstime.co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pl/url?sa=i&amp;rct=j&amp;q=&amp;esrc=s&amp;source=images&amp;cd=&amp;cad=rja&amp;uact=8&amp;ved=&amp;url=https://colorindodesenhos.wordpress.com/2010/07/06/tracos-de-prato-e-garfo-para-colorir/&amp;psig=AFQjCNE0TmkGV4CGQ_MobDaZGxirpzgosQ&amp;ust=1454242201881639"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users.skynet.be/itali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WordArt 3"/>
          <p:cNvSpPr>
            <a:spLocks noChangeArrowheads="1" noChangeShapeType="1" noTextEdit="1"/>
          </p:cNvSpPr>
          <p:nvPr/>
        </p:nvSpPr>
        <p:spPr bwMode="auto">
          <a:xfrm>
            <a:off x="500034" y="500042"/>
            <a:ext cx="8072494" cy="2286016"/>
          </a:xfrm>
          <a:prstGeom prst="rect">
            <a:avLst/>
          </a:prstGeom>
          <a:scene3d>
            <a:camera prst="isometricOffAxis2Left"/>
            <a:lightRig rig="threePt" dir="t"/>
          </a:scene3d>
        </p:spPr>
        <p:txBody>
          <a:bodyPr wrap="none" fromWordArt="1">
            <a:prstTxWarp prst="textCurveUp">
              <a:avLst>
                <a:gd name="adj" fmla="val 40356"/>
              </a:avLst>
            </a:prstTxWarp>
          </a:bodyPr>
          <a:lstStyle/>
          <a:p>
            <a:pPr algn="ctr" rtl="0"/>
            <a:r>
              <a:rPr lang="pl-PL" sz="3600" b="1" kern="10" spc="200" dirty="0" err="1" smtClean="0">
                <a:ln w="29210">
                  <a:solidFill>
                    <a:schemeClr val="accent3">
                      <a:tint val="10000"/>
                    </a:schemeClr>
                  </a:solidFill>
                </a:ln>
                <a:solidFill>
                  <a:schemeClr val="accent4">
                    <a:lumMod val="60000"/>
                    <a:lumOff val="40000"/>
                  </a:schemeClr>
                </a:solidFill>
                <a:effectLst>
                  <a:innerShdw blurRad="50800" dist="50800" dir="8100000">
                    <a:srgbClr val="7D7D7D">
                      <a:alpha val="73000"/>
                    </a:srgbClr>
                  </a:innerShdw>
                </a:effectLst>
                <a:latin typeface="Arial Black"/>
              </a:rPr>
              <a:t>KumamNewsa</a:t>
            </a:r>
            <a:endParaRPr lang="pl-PL" sz="3600" kern="10" spc="0" dirty="0">
              <a:ln w="12700">
                <a:solidFill>
                  <a:srgbClr val="000000"/>
                </a:solidFill>
                <a:round/>
                <a:headEnd/>
                <a:tailEnd/>
              </a:ln>
              <a:solidFill>
                <a:schemeClr val="accent4">
                  <a:lumMod val="60000"/>
                  <a:lumOff val="40000"/>
                </a:schemeClr>
              </a:solidFill>
              <a:effectLst>
                <a:outerShdw dist="40161" dir="1106097" algn="ctr" rotWithShape="0">
                  <a:srgbClr val="808080">
                    <a:alpha val="80000"/>
                  </a:srgbClr>
                </a:outerShdw>
              </a:effectLst>
              <a:latin typeface="Arial Black"/>
            </a:endParaRPr>
          </a:p>
        </p:txBody>
      </p:sp>
      <p:sp>
        <p:nvSpPr>
          <p:cNvPr id="1028" name="Rectangle 4"/>
          <p:cNvSpPr>
            <a:spLocks noChangeArrowheads="1"/>
          </p:cNvSpPr>
          <p:nvPr/>
        </p:nvSpPr>
        <p:spPr bwMode="auto">
          <a:xfrm>
            <a:off x="500034" y="3214686"/>
            <a:ext cx="8429652"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800" b="0"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Gazetka uczniów Zespołu Szkół w Gogolewie</a:t>
            </a:r>
          </a:p>
          <a:p>
            <a:pPr marL="0" marR="0" lvl="0" indent="0" algn="ctr" defTabSz="914400" rtl="0" eaLnBrk="0" fontAlgn="base" latinLnBrk="0" hangingPunct="0">
              <a:lnSpc>
                <a:spcPct val="100000"/>
              </a:lnSpc>
              <a:spcBef>
                <a:spcPct val="0"/>
              </a:spcBef>
              <a:spcAft>
                <a:spcPct val="0"/>
              </a:spcAft>
              <a:buClrTx/>
              <a:buSzTx/>
              <a:buFontTx/>
              <a:buNone/>
              <a:tabLst/>
            </a:pPr>
            <a:endParaRPr lang="pl-PL" sz="2800" i="1" dirty="0">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2800" b="0"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Marzec 2017 r., nr 7</a:t>
            </a:r>
            <a:endParaRPr kumimoji="0" lang="pl-PL"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500034" y="428604"/>
            <a:ext cx="8215370" cy="92332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Na zakończenie imprezy odbył się pokaz mody </a:t>
            </a:r>
            <a:r>
              <a:rPr kumimoji="0" lang="pl-PL" b="0" i="0" u="none" strike="noStrike" cap="none" normalizeH="0" baseline="0" dirty="0" err="1" smtClean="0">
                <a:ln>
                  <a:noFill/>
                </a:ln>
                <a:solidFill>
                  <a:schemeClr val="tx1"/>
                </a:solidFill>
                <a:effectLst/>
                <a:latin typeface="Book Antiqua" pitchFamily="18" charset="0"/>
                <a:ea typeface="Times New Roman" pitchFamily="18" charset="0"/>
                <a:cs typeface="Times New Roman" pitchFamily="18" charset="0"/>
              </a:rPr>
              <a:t>walentynkowej</a:t>
            </a:r>
            <a:r>
              <a:rPr kumimoji="0" lang="pl-PL"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 w którym wzięły udział po dwie pary z każdej klasy. Fantazja modelek i modeli przerosła oczekiwania widowni.</a:t>
            </a:r>
            <a:endParaRPr kumimoji="0" lang="pl-PL" b="0" i="0" u="none" strike="noStrike" cap="none" normalizeH="0" baseline="0" dirty="0" smtClean="0">
              <a:ln>
                <a:noFill/>
              </a:ln>
              <a:solidFill>
                <a:schemeClr val="tx1"/>
              </a:solidFill>
              <a:effectLst/>
              <a:latin typeface="Book Antiqua"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To była dobra zabawa! Mogliśmy tego dnia skosztować pysznych babeczek, przygotowanych przez uczniów z każdej klasy.</a:t>
            </a:r>
            <a:endParaRPr kumimoji="0" lang="pl-PL" b="0" i="0" u="none" strike="noStrike" cap="none" normalizeH="0" baseline="0" dirty="0" smtClean="0">
              <a:ln>
                <a:noFill/>
              </a:ln>
              <a:solidFill>
                <a:schemeClr val="tx1"/>
              </a:solidFill>
              <a:effectLst/>
              <a:latin typeface="Book Antiqua" pitchFamily="18" charset="0"/>
              <a:cs typeface="Arial" pitchFamily="34" charset="0"/>
            </a:endParaRPr>
          </a:p>
          <a:p>
            <a:pPr marL="0" marR="0" lvl="0" indent="449263" algn="l" defTabSz="914400" rtl="0" eaLnBrk="0" fontAlgn="base" latinLnBrk="0" hangingPunct="0">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								</a:t>
            </a:r>
            <a:r>
              <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redakcja</a:t>
            </a:r>
            <a:endParaRPr lang="pl-PL" sz="1200" dirty="0" smtClean="0">
              <a:latin typeface="Times New Roman" pitchFamily="18" charset="0"/>
              <a:ea typeface="Times New Roman" pitchFamily="18" charset="0"/>
              <a:cs typeface="Times New Roman" pitchFamily="18" charset="0"/>
            </a:endParaRPr>
          </a:p>
          <a:p>
            <a:pPr lvl="0" indent="449263" eaLnBrk="0" fontAlgn="base" hangingPunct="0">
              <a:spcBef>
                <a:spcPct val="0"/>
              </a:spcBef>
              <a:spcAft>
                <a:spcPct val="0"/>
              </a:spcAft>
            </a:pPr>
            <a:r>
              <a:rPr lang="pl-PL" sz="1200" dirty="0" smtClean="0"/>
              <a:t>						    </a:t>
            </a:r>
            <a:r>
              <a:rPr lang="pl-PL" sz="1100" dirty="0" smtClean="0"/>
              <a:t>rys. </a:t>
            </a:r>
            <a:r>
              <a:rPr lang="pl-PL" sz="1100" dirty="0" smtClean="0">
                <a:hlinkClick r:id="rId2"/>
              </a:rPr>
              <a:t>http://pl.freepik.com</a:t>
            </a:r>
            <a:endParaRPr lang="pl-PL" sz="1100" dirty="0" smtClean="0"/>
          </a:p>
          <a:p>
            <a:pPr lvl="0" indent="449263" eaLnBrk="0" fontAlgn="base" hangingPunct="0">
              <a:spcBef>
                <a:spcPct val="0"/>
              </a:spcBef>
              <a:spcAft>
                <a:spcPct val="0"/>
              </a:spcAft>
            </a:pPr>
            <a:endPar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r>
              <a:rPr lang="pl-PL" dirty="0" smtClean="0"/>
              <a:t>Joanna </a:t>
            </a:r>
            <a:r>
              <a:rPr lang="pl-PL" dirty="0" err="1" smtClean="0"/>
              <a:t>Hojczyk</a:t>
            </a:r>
            <a:r>
              <a:rPr lang="pl-PL" dirty="0" smtClean="0"/>
              <a:t>, </a:t>
            </a:r>
            <a:r>
              <a:rPr lang="pl-PL" i="1" dirty="0" smtClean="0">
                <a:solidFill>
                  <a:srgbClr val="FF0000"/>
                </a:solidFill>
              </a:rPr>
              <a:t>Wiersz o miłości</a:t>
            </a:r>
            <a:endParaRPr lang="pl-PL" dirty="0" smtClean="0">
              <a:solidFill>
                <a:srgbClr val="FF0000"/>
              </a:solidFill>
            </a:endParaRPr>
          </a:p>
          <a:p>
            <a:pPr algn="ctr"/>
            <a:r>
              <a:rPr lang="pl-PL" dirty="0" smtClean="0"/>
              <a:t>Kocham Cię</a:t>
            </a:r>
          </a:p>
          <a:p>
            <a:pPr algn="ctr"/>
            <a:r>
              <a:rPr lang="pl-PL" dirty="0" smtClean="0"/>
              <a:t>Jak żaba kałuże</a:t>
            </a:r>
          </a:p>
          <a:p>
            <a:pPr algn="ctr"/>
            <a:r>
              <a:rPr lang="pl-PL" dirty="0" smtClean="0"/>
              <a:t>Jak motyl kwiatki</a:t>
            </a:r>
          </a:p>
          <a:p>
            <a:pPr algn="ctr"/>
            <a:r>
              <a:rPr lang="pl-PL" dirty="0" smtClean="0"/>
              <a:t>Jak ogrodnik róże</a:t>
            </a:r>
          </a:p>
          <a:p>
            <a:pPr algn="ctr"/>
            <a:r>
              <a:rPr lang="pl-PL" dirty="0" smtClean="0"/>
              <a:t>Jak zima sanki</a:t>
            </a:r>
          </a:p>
          <a:p>
            <a:pPr algn="ctr"/>
            <a:r>
              <a:rPr lang="pl-PL" dirty="0" smtClean="0"/>
              <a:t>Jak ulewa burze</a:t>
            </a:r>
          </a:p>
          <a:p>
            <a:pPr algn="ctr"/>
            <a:r>
              <a:rPr lang="pl-PL" dirty="0" smtClean="0"/>
              <a:t>Jak kucharz grzanki</a:t>
            </a:r>
          </a:p>
          <a:p>
            <a:pPr algn="ctr"/>
            <a:r>
              <a:rPr lang="pl-PL" dirty="0" smtClean="0"/>
              <a:t>Jak </a:t>
            </a:r>
            <a:r>
              <a:rPr lang="pl-PL" dirty="0" err="1" smtClean="0"/>
              <a:t>Reksio</a:t>
            </a:r>
            <a:r>
              <a:rPr lang="pl-PL" dirty="0" smtClean="0"/>
              <a:t> szynkę</a:t>
            </a:r>
          </a:p>
          <a:p>
            <a:pPr algn="ctr"/>
            <a:r>
              <a:rPr lang="pl-PL" dirty="0" smtClean="0"/>
              <a:t>Jak </a:t>
            </a:r>
            <a:r>
              <a:rPr lang="pl-PL" dirty="0" err="1" smtClean="0"/>
              <a:t>Gargamel</a:t>
            </a:r>
            <a:r>
              <a:rPr lang="pl-PL" dirty="0" smtClean="0"/>
              <a:t> smerfy</a:t>
            </a:r>
          </a:p>
          <a:p>
            <a:pPr algn="ctr"/>
            <a:r>
              <a:rPr lang="pl-PL" dirty="0" smtClean="0"/>
              <a:t>Jak usta szminkę</a:t>
            </a:r>
          </a:p>
          <a:p>
            <a:pPr algn="ctr"/>
            <a:r>
              <a:rPr lang="pl-PL" dirty="0" smtClean="0"/>
              <a:t>Jak świnka błotko</a:t>
            </a:r>
          </a:p>
          <a:p>
            <a:pPr algn="ctr"/>
            <a:r>
              <a:rPr lang="pl-PL" dirty="0" smtClean="0"/>
              <a:t>KOCHAM CIĘ, ZŁOTKO!</a:t>
            </a:r>
          </a:p>
          <a:p>
            <a:pPr algn="ctr"/>
            <a:r>
              <a:rPr lang="pl-PL" dirty="0" smtClean="0"/>
              <a:t> </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erce 3"/>
          <p:cNvSpPr/>
          <p:nvPr/>
        </p:nvSpPr>
        <p:spPr>
          <a:xfrm>
            <a:off x="7000892" y="3643314"/>
            <a:ext cx="714380" cy="70008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5364" name="Rectangle 4"/>
          <p:cNvSpPr>
            <a:spLocks noChangeArrowheads="1"/>
          </p:cNvSpPr>
          <p:nvPr/>
        </p:nvSpPr>
        <p:spPr bwMode="auto">
          <a:xfrm>
            <a:off x="214282" y="457201"/>
            <a:ext cx="864399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smtClean="0">
                <a:ln>
                  <a:noFill/>
                </a:ln>
                <a:solidFill>
                  <a:srgbClr val="1F497D"/>
                </a:solidFill>
                <a:effectLst/>
                <a:latin typeface="Comic Sans MS" pitchFamily="66" charset="0"/>
                <a:ea typeface="Times New Roman" pitchFamily="18" charset="0"/>
                <a:cs typeface="Arial" pitchFamily="34" charset="0"/>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5" name="Rectangle 5"/>
          <p:cNvSpPr>
            <a:spLocks noChangeArrowheads="1"/>
          </p:cNvSpPr>
          <p:nvPr/>
        </p:nvSpPr>
        <p:spPr bwMode="auto">
          <a:xfrm>
            <a:off x="214282" y="1928802"/>
            <a:ext cx="864399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rgbClr val="1F497D"/>
                </a:solidFill>
                <a:effectLst/>
                <a:latin typeface="Comic Sans MS" pitchFamily="66" charset="0"/>
                <a:ea typeface="Times New Roman" pitchFamily="18" charset="0"/>
                <a:cs typeface="Times New Roman" pitchFamily="18" charset="0"/>
              </a:rPr>
              <a:t>			</a:t>
            </a:r>
            <a:endParaRPr kumimoji="0" lang="pl-PL" b="0" i="0" u="none" strike="noStrike" cap="none" normalizeH="0" baseline="0" dirty="0" smtClean="0">
              <a:ln>
                <a:noFill/>
              </a:ln>
              <a:solidFill>
                <a:schemeClr val="tx1"/>
              </a:solidFill>
              <a:effectLst/>
              <a:cs typeface="Arial" pitchFamily="34" charset="0"/>
            </a:endParaRPr>
          </a:p>
        </p:txBody>
      </p:sp>
      <p:sp>
        <p:nvSpPr>
          <p:cNvPr id="14342" name="Rectangle 6"/>
          <p:cNvSpPr>
            <a:spLocks noChangeArrowheads="1"/>
          </p:cNvSpPr>
          <p:nvPr/>
        </p:nvSpPr>
        <p:spPr bwMode="auto">
          <a:xfrm>
            <a:off x="500034" y="357166"/>
            <a:ext cx="821537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1"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rPr>
              <a:t>Serce</a:t>
            </a:r>
            <a:endParaRPr kumimoji="0" lang="pl-PL" b="0" i="0" u="none" strike="noStrike" cap="none" normalizeH="0" baseline="0" dirty="0" smtClean="0">
              <a:ln>
                <a:noFill/>
              </a:ln>
              <a:solidFill>
                <a:schemeClr val="tx1"/>
              </a:solidFill>
              <a:effectLst/>
              <a:latin typeface="Calibri Light" pitchFamily="34" charset="0"/>
              <a:cs typeface="Calibri Light"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rPr>
              <a:t>Serce miłość zawsze znajdzie,</a:t>
            </a:r>
            <a:endParaRPr kumimoji="0" lang="pl-PL" b="0" i="0" u="none" strike="noStrike" cap="none" normalizeH="0" baseline="0" dirty="0" smtClean="0">
              <a:ln>
                <a:noFill/>
              </a:ln>
              <a:solidFill>
                <a:schemeClr val="tx1"/>
              </a:solidFill>
              <a:effectLst/>
              <a:latin typeface="Calibri Light" pitchFamily="34" charset="0"/>
              <a:cs typeface="Calibri Light"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rPr>
              <a:t>nawet ciemną nocą.</a:t>
            </a:r>
            <a:endParaRPr kumimoji="0" lang="pl-PL" b="0" i="0" u="none" strike="noStrike" cap="none" normalizeH="0" baseline="0" dirty="0" smtClean="0">
              <a:ln>
                <a:noFill/>
              </a:ln>
              <a:solidFill>
                <a:schemeClr val="tx1"/>
              </a:solidFill>
              <a:effectLst/>
              <a:latin typeface="Calibri Light" pitchFamily="34" charset="0"/>
              <a:cs typeface="Calibri Light"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rPr>
              <a:t>A gdy noc ta skończy się,</a:t>
            </a:r>
            <a:endParaRPr kumimoji="0" lang="pl-PL" b="0" i="0" u="none" strike="noStrike" cap="none" normalizeH="0" baseline="0" dirty="0" smtClean="0">
              <a:ln>
                <a:noFill/>
              </a:ln>
              <a:solidFill>
                <a:schemeClr val="tx1"/>
              </a:solidFill>
              <a:effectLst/>
              <a:latin typeface="Calibri Light" pitchFamily="34" charset="0"/>
              <a:cs typeface="Calibri Light"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rPr>
              <a:t>powiesz do niej „Kocham Cię”.</a:t>
            </a:r>
          </a:p>
          <a:p>
            <a:pPr marL="0" marR="0" lvl="0" indent="0" algn="ctr" defTabSz="914400" rtl="0" eaLnBrk="0" fontAlgn="base" latinLnBrk="0" hangingPunct="0">
              <a:lnSpc>
                <a:spcPct val="100000"/>
              </a:lnSpc>
              <a:spcBef>
                <a:spcPct val="0"/>
              </a:spcBef>
              <a:spcAft>
                <a:spcPct val="0"/>
              </a:spcAft>
              <a:buClrTx/>
              <a:buSzTx/>
              <a:buFontTx/>
              <a:buNone/>
              <a:tabLst/>
            </a:pPr>
            <a:endParaRPr lang="pl-PL" dirty="0" smtClean="0">
              <a:latin typeface="Calibri Light" pitchFamily="34" charset="0"/>
              <a:ea typeface="Times New Roman" pitchFamily="18" charset="0"/>
              <a:cs typeface="Calibri Light"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l-PL" dirty="0" smtClean="0">
              <a:latin typeface="Calibri Light" pitchFamily="34" charset="0"/>
              <a:cs typeface="Calibri Light"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Calibri Light" pitchFamily="34" charset="0"/>
              <a:cs typeface="Calibri Light"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l-PL" dirty="0" smtClean="0">
              <a:latin typeface="Calibri Light" pitchFamily="34" charset="0"/>
              <a:cs typeface="Calibri Light"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Calibri Light" pitchFamily="34" charset="0"/>
              <a:cs typeface="Calibri Light"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l-PL" dirty="0" smtClean="0">
              <a:latin typeface="Calibri Light" pitchFamily="34" charset="0"/>
              <a:cs typeface="Calibri Light"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Calibri Light" pitchFamily="34" charset="0"/>
              <a:cs typeface="Calibri Light"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Calibri Light" pitchFamily="34" charset="0"/>
              <a:cs typeface="Calibri Light" pitchFamily="34" charset="0"/>
            </a:endParaRPr>
          </a:p>
        </p:txBody>
      </p:sp>
      <p:sp>
        <p:nvSpPr>
          <p:cNvPr id="14343" name="AutoShape 7"/>
          <p:cNvSpPr>
            <a:spLocks noChangeArrowheads="1"/>
          </p:cNvSpPr>
          <p:nvPr/>
        </p:nvSpPr>
        <p:spPr bwMode="auto">
          <a:xfrm>
            <a:off x="7215206" y="1142984"/>
            <a:ext cx="588962" cy="64293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pl-PL"/>
          </a:p>
        </p:txBody>
      </p:sp>
      <p:sp>
        <p:nvSpPr>
          <p:cNvPr id="14345" name="Rectangle 9"/>
          <p:cNvSpPr>
            <a:spLocks noChangeArrowheads="1"/>
          </p:cNvSpPr>
          <p:nvPr/>
        </p:nvSpPr>
        <p:spPr bwMode="auto">
          <a:xfrm>
            <a:off x="500034" y="2365412"/>
            <a:ext cx="814393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1"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Przyjaźń i miłość</a:t>
            </a:r>
            <a:endParaRPr lang="pl-PL"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Gdzie przyjaźń tam  zawsze i miłość,</a:t>
            </a:r>
            <a:endParaRPr kumimoji="0" lang="pl-PL"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to tak jakby dwóch braci.</a:t>
            </a:r>
            <a:endParaRPr kumimoji="0" lang="pl-PL"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Obaj są weseli, lecz swoje mają wady.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Jeden się przyjaźni, a drugi zawsze kocha.</a:t>
            </a:r>
            <a:r>
              <a:rPr kumimoji="0" lang="pl-PL" b="0" i="0" u="none" strike="noStrike" cap="none" normalizeH="0" baseline="0" dirty="0" smtClean="0">
                <a:ln>
                  <a:noFill/>
                </a:ln>
                <a:solidFill>
                  <a:schemeClr val="tx1"/>
                </a:solidFill>
                <a:effectLst/>
                <a:latin typeface="Calibri" pitchFamily="34" charset="0"/>
                <a:cs typeface="Calibri" pitchFamily="34" charset="0"/>
              </a:rPr>
              <a:t> </a:t>
            </a:r>
          </a:p>
        </p:txBody>
      </p:sp>
      <p:sp>
        <p:nvSpPr>
          <p:cNvPr id="14347" name="Rectangle 11"/>
          <p:cNvSpPr>
            <a:spLocks noChangeArrowheads="1"/>
          </p:cNvSpPr>
          <p:nvPr/>
        </p:nvSpPr>
        <p:spPr bwMode="auto">
          <a:xfrm>
            <a:off x="4071934" y="4143380"/>
            <a:ext cx="450059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Słodka miłość</a:t>
            </a:r>
            <a:endParaRPr kumimoji="0" lang="pl-PL"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Gdy kogoś kochasz, mów zawsze szczerze.</a:t>
            </a:r>
            <a:endParaRPr kumimoji="0" lang="pl-PL"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Przynajmniej robią to wszystkie jeże,</a:t>
            </a:r>
            <a:endParaRPr kumimoji="0" lang="pl-PL"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 gdy w sen zimowy zapadają,</a:t>
            </a:r>
            <a:endParaRPr kumimoji="0" lang="pl-PL"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to o miłości zapominają.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Arial" pitchFamily="34" charset="0"/>
                <a:cs typeface="Arial" pitchFamily="34" charset="0"/>
              </a:rPr>
              <a:t>		</a:t>
            </a:r>
            <a:r>
              <a:rPr kumimoji="0" lang="pl-PL" sz="1800" b="0" i="0" u="none" strike="noStrike" cap="none" normalizeH="0" dirty="0" smtClean="0">
                <a:ln>
                  <a:noFill/>
                </a:ln>
                <a:solidFill>
                  <a:schemeClr val="tx1"/>
                </a:solidFill>
                <a:effectLst/>
                <a:latin typeface="Arial" pitchFamily="34" charset="0"/>
                <a:cs typeface="Arial" pitchFamily="34" charset="0"/>
              </a:rPr>
              <a:t>        </a:t>
            </a:r>
            <a:r>
              <a:rPr kumimoji="0" lang="pl-PL" sz="1800" b="0" i="0" u="none" strike="noStrike" cap="none" normalizeH="0" baseline="0" dirty="0" smtClean="0">
                <a:ln>
                  <a:noFill/>
                </a:ln>
                <a:solidFill>
                  <a:schemeClr val="tx1"/>
                </a:solidFill>
                <a:effectLst/>
                <a:latin typeface="Arial" pitchFamily="34" charset="0"/>
                <a:cs typeface="Arial" pitchFamily="34" charset="0"/>
              </a:rPr>
              <a:t>Hubert </a:t>
            </a:r>
            <a:r>
              <a:rPr kumimoji="0" lang="pl-PL" sz="1800" b="0" i="0" u="none" strike="noStrike" cap="none" normalizeH="0" baseline="0" dirty="0" err="1" smtClean="0">
                <a:ln>
                  <a:noFill/>
                </a:ln>
                <a:solidFill>
                  <a:schemeClr val="tx1"/>
                </a:solidFill>
                <a:effectLst/>
                <a:latin typeface="Arial" pitchFamily="34" charset="0"/>
                <a:cs typeface="Arial" pitchFamily="34" charset="0"/>
              </a:rPr>
              <a:t>Sontowski</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8" name="Rectangle 12"/>
          <p:cNvSpPr>
            <a:spLocks noChangeArrowheads="1"/>
          </p:cNvSpPr>
          <p:nvPr/>
        </p:nvSpPr>
        <p:spPr bwMode="auto">
          <a:xfrm>
            <a:off x="0" y="457200"/>
            <a:ext cx="338554"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Arial" pitchFamily="34" charset="0"/>
                <a:cs typeface="Arial" pitchFamily="34" charset="0"/>
              </a:rPr>
              <a:t/>
            </a:r>
            <a:br>
              <a:rPr kumimoji="0" lang="pl-PL" sz="1800" b="0" i="0" u="none" strike="noStrike" cap="none" normalizeH="0" baseline="0" dirty="0" smtClean="0">
                <a:ln>
                  <a:noFill/>
                </a:ln>
                <a:solidFill>
                  <a:schemeClr val="tx1"/>
                </a:solidFill>
                <a:effectLst/>
                <a:latin typeface="Arial" pitchFamily="34" charset="0"/>
                <a:cs typeface="Arial" pitchFamily="34" charset="0"/>
              </a:rPr>
            </a:b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AutoShape 7"/>
          <p:cNvSpPr>
            <a:spLocks noChangeArrowheads="1"/>
          </p:cNvSpPr>
          <p:nvPr/>
        </p:nvSpPr>
        <p:spPr bwMode="auto">
          <a:xfrm>
            <a:off x="1643042" y="4572008"/>
            <a:ext cx="928694" cy="78581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3877985"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1" i="0" u="none" strike="noStrike" cap="none" normalizeH="0" baseline="0" dirty="0" smtClean="0">
              <a:ln>
                <a:noFill/>
              </a:ln>
              <a:solidFill>
                <a:srgbClr val="1F497D"/>
              </a:solidFill>
              <a:effectLst/>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l-PL" sz="1400" b="1" dirty="0" smtClean="0">
              <a:solidFill>
                <a:srgbClr val="1F497D"/>
              </a:solidFill>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1F497D"/>
                </a:solidFill>
                <a:effectLst/>
                <a:latin typeface="Comic Sans MS" pitchFamily="66" charset="0"/>
                <a:ea typeface="Times New Roman" pitchFamily="18" charset="0"/>
                <a:cs typeface="Arial" pitchFamily="34" charset="0"/>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3315" name="Rectangle 3"/>
          <p:cNvSpPr>
            <a:spLocks noChangeArrowheads="1"/>
          </p:cNvSpPr>
          <p:nvPr/>
        </p:nvSpPr>
        <p:spPr bwMode="auto">
          <a:xfrm>
            <a:off x="642910" y="428604"/>
            <a:ext cx="7858180" cy="618630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pl-PL" b="1" dirty="0" smtClean="0">
              <a:latin typeface="Bookman Old Style" pitchFamily="18"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rgbClr val="92D050"/>
                </a:solidFill>
                <a:effectLst/>
                <a:latin typeface="Bookman Old Style" pitchFamily="18" charset="0"/>
                <a:ea typeface="Times New Roman" pitchFamily="18" charset="0"/>
                <a:cs typeface="Times New Roman" pitchFamily="18" charset="0"/>
              </a:rPr>
              <a:t>Co nam powiedzieli?</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1"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rPr>
              <a:t>Morsowanie jest </a:t>
            </a:r>
            <a:r>
              <a:rPr kumimoji="0" lang="pl-PL" b="1" i="0" u="none" strike="noStrike" cap="none" normalizeH="0" baseline="0" dirty="0" err="1" smtClean="0">
                <a:ln>
                  <a:noFill/>
                </a:ln>
                <a:solidFill>
                  <a:schemeClr val="tx1"/>
                </a:solidFill>
                <a:effectLst/>
                <a:latin typeface="Constantia" pitchFamily="18" charset="0"/>
                <a:ea typeface="Times New Roman" pitchFamily="18" charset="0"/>
                <a:cs typeface="Times New Roman" pitchFamily="18" charset="0"/>
              </a:rPr>
              <a:t>cool</a:t>
            </a:r>
            <a:r>
              <a:rPr kumimoji="0" lang="pl-PL" b="1"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rPr>
              <a:t>?</a:t>
            </a:r>
            <a:r>
              <a:rPr kumimoji="0" lang="pl-PL" b="0" i="0" u="none"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 </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rgbClr val="000000"/>
              </a:solidFill>
              <a:effectLst/>
              <a:latin typeface="Constantia"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dirty="0" smtClean="0">
              <a:solidFill>
                <a:srgbClr val="000000"/>
              </a:solidFill>
              <a:latin typeface="Constantia"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rPr>
              <a:t>Mors - potoczne określenie osoby uprawiającej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rPr>
              <a:t>zimowe kąpiele w lodowatej wodzie odkrytych zbiorników wodnych.  Celem tych kąpieli jest utrzymanie ogólnej, dobrej sprawności ciała i zdrowia oraz dostosowanie organizmu do chłodnej pory roku.</a:t>
            </a:r>
            <a:br>
              <a:rPr kumimoji="0" lang="pl-PL" b="0"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rPr>
              <a:t/>
            </a:r>
            <a:br>
              <a:rPr kumimoji="0" lang="pl-PL" b="0"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rPr>
              <a:t>Rozmawiamy z  Panią </a:t>
            </a:r>
            <a:r>
              <a:rPr kumimoji="0" lang="pl-PL" b="1"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rPr>
              <a:t>Małgorzatą </a:t>
            </a:r>
            <a:r>
              <a:rPr kumimoji="0" lang="pl-PL" b="1" i="0" u="none" strike="noStrike" cap="none" normalizeH="0" baseline="0" dirty="0" err="1" smtClean="0">
                <a:ln>
                  <a:noFill/>
                </a:ln>
                <a:solidFill>
                  <a:schemeClr val="tx1"/>
                </a:solidFill>
                <a:effectLst/>
                <a:latin typeface="Constantia" pitchFamily="18" charset="0"/>
                <a:ea typeface="Times New Roman" pitchFamily="18" charset="0"/>
                <a:cs typeface="Times New Roman" pitchFamily="18" charset="0"/>
              </a:rPr>
              <a:t>Krencewicz</a:t>
            </a:r>
            <a:r>
              <a:rPr kumimoji="0" lang="pl-PL" b="0"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rPr>
              <a:t>, nauczycielką języka niemieckiego, która jest morsem.</a:t>
            </a:r>
            <a:endParaRPr kumimoji="0" lang="pl-PL" b="1" i="0" u="none" strike="noStrike" cap="none" normalizeH="0" baseline="0" dirty="0" smtClean="0">
              <a:ln>
                <a:noFill/>
              </a:ln>
              <a:solidFill>
                <a:schemeClr val="tx1"/>
              </a:solidFill>
              <a:effectLst/>
              <a:latin typeface="Constantia" pitchFamily="18"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Constantia" pitchFamily="18" charset="0"/>
                <a:ea typeface="Times New Roman" pitchFamily="18" charset="0"/>
                <a:cs typeface="Arial" pitchFamily="34" charset="0"/>
              </a:rPr>
              <a:t>Jak długo zainteresowana jest Pani morsowaniem?</a:t>
            </a:r>
            <a:r>
              <a:rPr kumimoji="0" lang="pl-PL" b="0" i="0" u="none" strike="noStrike" cap="none" normalizeH="0" baseline="0" dirty="0" smtClean="0">
                <a:ln>
                  <a:noFill/>
                </a:ln>
                <a:solidFill>
                  <a:schemeClr val="tx1"/>
                </a:solidFill>
                <a:effectLst/>
                <a:latin typeface="Constantia" pitchFamily="18" charset="0"/>
                <a:ea typeface="Times New Roman" pitchFamily="18" charset="0"/>
                <a:cs typeface="Arial" pitchFamily="34" charset="0"/>
              </a:rPr>
              <a:t> </a:t>
            </a:r>
            <a:br>
              <a:rPr kumimoji="0" lang="pl-PL" b="0" i="0" u="none" strike="noStrike" cap="none" normalizeH="0" baseline="0" dirty="0" smtClean="0">
                <a:ln>
                  <a:noFill/>
                </a:ln>
                <a:solidFill>
                  <a:schemeClr val="tx1"/>
                </a:solidFill>
                <a:effectLst/>
                <a:latin typeface="Constantia" pitchFamily="18" charset="0"/>
                <a:ea typeface="Times New Roman" pitchFamily="18" charset="0"/>
                <a:cs typeface="Arial" pitchFamily="34" charset="0"/>
              </a:rPr>
            </a:br>
            <a:r>
              <a:rPr kumimoji="0" lang="pl-PL" b="0" i="0" u="none" strike="noStrike" cap="none" normalizeH="0" baseline="0" dirty="0" smtClean="0">
                <a:ln>
                  <a:noFill/>
                </a:ln>
                <a:solidFill>
                  <a:schemeClr val="tx1"/>
                </a:solidFill>
                <a:effectLst/>
                <a:latin typeface="Constantia" pitchFamily="18" charset="0"/>
                <a:ea typeface="Times New Roman" pitchFamily="18" charset="0"/>
                <a:cs typeface="Arial" pitchFamily="34" charset="0"/>
              </a:rPr>
              <a:t>Małgorzata </a:t>
            </a:r>
            <a:r>
              <a:rPr kumimoji="0" lang="pl-PL" b="0" i="0" u="none" strike="noStrike" cap="none" normalizeH="0" baseline="0" dirty="0" err="1" smtClean="0">
                <a:ln>
                  <a:noFill/>
                </a:ln>
                <a:solidFill>
                  <a:schemeClr val="tx1"/>
                </a:solidFill>
                <a:effectLst/>
                <a:latin typeface="Constantia" pitchFamily="18" charset="0"/>
                <a:ea typeface="Times New Roman" pitchFamily="18" charset="0"/>
                <a:cs typeface="Arial" pitchFamily="34" charset="0"/>
              </a:rPr>
              <a:t>Krencewicz</a:t>
            </a:r>
            <a:r>
              <a:rPr kumimoji="0" lang="pl-PL" b="0" i="0" u="none" strike="noStrike" cap="none" normalizeH="0" baseline="0" dirty="0" smtClean="0">
                <a:ln>
                  <a:noFill/>
                </a:ln>
                <a:solidFill>
                  <a:schemeClr val="tx1"/>
                </a:solidFill>
                <a:effectLst/>
                <a:latin typeface="Constantia" pitchFamily="18" charset="0"/>
                <a:ea typeface="Times New Roman" pitchFamily="18" charset="0"/>
                <a:cs typeface="Arial" pitchFamily="34" charset="0"/>
              </a:rPr>
              <a:t>: Morsuję już 10 sezonów, czyli 10 lat.</a:t>
            </a:r>
          </a:p>
          <a:p>
            <a:pPr marL="0" marR="0" lvl="0" indent="449263" algn="l" defTabSz="914400" rtl="0" eaLnBrk="0" fontAlgn="base" latinLnBrk="0" hangingPunct="0">
              <a:lnSpc>
                <a:spcPct val="100000"/>
              </a:lnSpc>
              <a:spcBef>
                <a:spcPct val="0"/>
              </a:spcBef>
              <a:spcAft>
                <a:spcPct val="0"/>
              </a:spcAft>
              <a:buClrTx/>
              <a:buSzTx/>
              <a:buFontTx/>
              <a:buNone/>
              <a:tabLst/>
            </a:pPr>
            <a:endParaRPr lang="pl-PL" dirty="0" smtClean="0">
              <a:latin typeface="Constantia" pitchFamily="18"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Constantia" pitchFamily="18"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onstantia" pitchFamily="18" charset="0"/>
                <a:ea typeface="Times New Roman" pitchFamily="18" charset="0"/>
                <a:cs typeface="Arial" pitchFamily="34" charset="0"/>
              </a:rPr>
              <a:t/>
            </a:r>
            <a:br>
              <a:rPr kumimoji="0" lang="pl-PL" b="0" i="0" u="none" strike="noStrike" cap="none" normalizeH="0" baseline="0" dirty="0" smtClean="0">
                <a:ln>
                  <a:noFill/>
                </a:ln>
                <a:solidFill>
                  <a:schemeClr val="tx1"/>
                </a:solidFill>
                <a:effectLst/>
                <a:latin typeface="Constantia" pitchFamily="18" charset="0"/>
                <a:ea typeface="Times New Roman" pitchFamily="18" charset="0"/>
                <a:cs typeface="Arial" pitchFamily="34" charset="0"/>
              </a:rPr>
            </a:br>
            <a:r>
              <a:rPr kumimoji="0" lang="pl-PL" b="0" i="0" u="none" strike="noStrike" cap="none" normalizeH="0" baseline="0" dirty="0" smtClean="0">
                <a:ln>
                  <a:noFill/>
                </a:ln>
                <a:solidFill>
                  <a:schemeClr val="tx1"/>
                </a:solidFill>
                <a:effectLst/>
                <a:latin typeface="Constantia" pitchFamily="18" charset="0"/>
                <a:ea typeface="Times New Roman" pitchFamily="18" charset="0"/>
                <a:cs typeface="Arial" pitchFamily="34" charset="0"/>
              </a:rPr>
              <a:t/>
            </a:r>
            <a:br>
              <a:rPr kumimoji="0" lang="pl-PL" b="0" i="0" u="none" strike="noStrike" cap="none" normalizeH="0" baseline="0" dirty="0" smtClean="0">
                <a:ln>
                  <a:noFill/>
                </a:ln>
                <a:solidFill>
                  <a:schemeClr val="tx1"/>
                </a:solidFill>
                <a:effectLst/>
                <a:latin typeface="Constantia" pitchFamily="18" charset="0"/>
                <a:ea typeface="Times New Roman" pitchFamily="18" charset="0"/>
                <a:cs typeface="Arial" pitchFamily="34" charset="0"/>
              </a:rPr>
            </a:br>
            <a:endParaRPr kumimoji="0" lang="pl-PL" b="0" i="0" u="none" strike="noStrike" cap="none" normalizeH="0" baseline="0" dirty="0" smtClean="0">
              <a:ln>
                <a:noFill/>
              </a:ln>
              <a:solidFill>
                <a:schemeClr val="tx1"/>
              </a:solidFill>
              <a:effectLst/>
              <a:latin typeface="Constantia" pitchFamily="18" charset="0"/>
              <a:cs typeface="Arial" pitchFamily="34" charset="0"/>
            </a:endParaRPr>
          </a:p>
        </p:txBody>
      </p:sp>
      <p:pic>
        <p:nvPicPr>
          <p:cNvPr id="13313" name="Obraz 2" descr="walrus-12731182"/>
          <p:cNvPicPr>
            <a:picLocks noChangeAspect="1" noChangeArrowheads="1"/>
          </p:cNvPicPr>
          <p:nvPr/>
        </p:nvPicPr>
        <p:blipFill>
          <a:blip r:embed="rId2"/>
          <a:srcRect b="5556"/>
          <a:stretch>
            <a:fillRect/>
          </a:stretch>
        </p:blipFill>
        <p:spPr bwMode="auto">
          <a:xfrm>
            <a:off x="6143636" y="357166"/>
            <a:ext cx="2570163" cy="20351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85720" y="357166"/>
            <a:ext cx="857256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tab pos="3943350" algn="l"/>
              </a:tabLst>
            </a:pPr>
            <a:endPar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3943350" algn="l"/>
              </a:tabLst>
            </a:pPr>
            <a:endParaRPr lang="pl-PL" sz="1400" dirty="0" smtClean="0">
              <a:latin typeface="Calibri"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3943350" algn="l"/>
              </a:tabLst>
            </a:pPr>
            <a:endPar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3943350" algn="l"/>
              </a:tabLst>
            </a:pPr>
            <a:endParaRPr lang="pl-PL" sz="1400" dirty="0" smtClean="0">
              <a:latin typeface="Calibri"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3943350" algn="l"/>
              </a:tabLst>
            </a:pPr>
            <a:endParaRPr lang="pl-PL" sz="1400" dirty="0" smtClean="0">
              <a:latin typeface="Calibri"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3943350" algn="l"/>
              </a:tabLst>
            </a:pP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Prostokąt 2"/>
          <p:cNvSpPr/>
          <p:nvPr/>
        </p:nvSpPr>
        <p:spPr>
          <a:xfrm>
            <a:off x="500034" y="500041"/>
            <a:ext cx="8143932" cy="5909310"/>
          </a:xfrm>
          <a:prstGeom prst="rect">
            <a:avLst/>
          </a:prstGeom>
        </p:spPr>
        <p:txBody>
          <a:bodyPr wrap="square">
            <a:spAutoFit/>
          </a:bodyPr>
          <a:lstStyle/>
          <a:p>
            <a:r>
              <a:rPr lang="pl-PL" b="1" dirty="0" smtClean="0"/>
              <a:t>Co lub kto skłonił Panią do morsowania? </a:t>
            </a:r>
            <a:r>
              <a:rPr lang="pl-PL" dirty="0" smtClean="0"/>
              <a:t/>
            </a:r>
            <a:br>
              <a:rPr lang="pl-PL" dirty="0" smtClean="0"/>
            </a:br>
            <a:r>
              <a:rPr lang="pl-PL" dirty="0" smtClean="0"/>
              <a:t>MK: Mój kolega opowiadał mi, że morsowanie zakończyło jego problemy z kręgosłupem. Wtedy miałam podobny kłopot. Postanowiłam, że spróbuję i zostało mi to do dziś. Czuję się lepiej. Morsowanie jest to największa i najlepsza rzecz, jaką zrobiłam w swoim życiu i nie żałuję. </a:t>
            </a:r>
            <a:br>
              <a:rPr lang="pl-PL" dirty="0" smtClean="0"/>
            </a:br>
            <a:r>
              <a:rPr lang="pl-PL" dirty="0" smtClean="0"/>
              <a:t/>
            </a:r>
            <a:br>
              <a:rPr lang="pl-PL" dirty="0" smtClean="0"/>
            </a:br>
            <a:r>
              <a:rPr lang="pl-PL" b="1" dirty="0" smtClean="0"/>
              <a:t>Kto może być morsem? W jakim wieku? Czy trzeba być odpowiednio przygotowanym ?</a:t>
            </a:r>
            <a:br>
              <a:rPr lang="pl-PL" b="1" dirty="0" smtClean="0"/>
            </a:br>
            <a:r>
              <a:rPr lang="pl-PL" dirty="0" smtClean="0"/>
              <a:t>MK: Morsem może być każdy, niezależnie od wieku. Nie trzeba być jakoś specjalnie przygotowanym, należy nastawić się do tego psychicznie. </a:t>
            </a:r>
            <a:br>
              <a:rPr lang="pl-PL" dirty="0" smtClean="0"/>
            </a:br>
            <a:r>
              <a:rPr lang="pl-PL" dirty="0" smtClean="0"/>
              <a:t/>
            </a:r>
            <a:br>
              <a:rPr lang="pl-PL" dirty="0" smtClean="0"/>
            </a:br>
            <a:r>
              <a:rPr lang="pl-PL" b="1" dirty="0" smtClean="0"/>
              <a:t>Jak wygląda wejście morsa do wody?</a:t>
            </a:r>
            <a:r>
              <a:rPr lang="pl-PL" dirty="0" smtClean="0"/>
              <a:t> </a:t>
            </a:r>
            <a:br>
              <a:rPr lang="pl-PL" dirty="0" smtClean="0"/>
            </a:br>
            <a:r>
              <a:rPr lang="pl-PL" dirty="0" smtClean="0"/>
              <a:t>MK: Stopniowo się rozbieramy z ubrań, aż do stroju kąpielowego. Przy tym się rozgrzewamy, ale tak, aby się nie spocić, np. zdejmuję kurtkę, truchtam w miejscu i zdejmuję bluzę (śmiech). W wodzie jesteśmy od 10 do 20 minut. Wchodzimy tylko do ramion, nie można moczyć dłoni i głowy. Mamy odpowiednie neoprenowe buty, rękawiczki i czapki. </a:t>
            </a:r>
            <a:br>
              <a:rPr lang="pl-PL" dirty="0" smtClean="0"/>
            </a:br>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85720" y="357166"/>
            <a:ext cx="864399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lang="pl-PL"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lang="pl-PL"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lang="pl-PL"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lang="pl-PL"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lang="pl-PL"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lang="pl-PL"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lang="pl-PL"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47750" algn="l"/>
              </a:tabLst>
            </a:pPr>
            <a:endParaRPr lang="pl-PL" dirty="0" smtClean="0">
              <a:latin typeface="Times New Roman" pitchFamily="18" charset="0"/>
              <a:cs typeface="Times New Roman" pitchFamily="18" charset="0"/>
            </a:endParaRPr>
          </a:p>
        </p:txBody>
      </p:sp>
      <p:sp>
        <p:nvSpPr>
          <p:cNvPr id="11265" name="Rectangle 1"/>
          <p:cNvSpPr>
            <a:spLocks noChangeArrowheads="1"/>
          </p:cNvSpPr>
          <p:nvPr/>
        </p:nvSpPr>
        <p:spPr bwMode="auto">
          <a:xfrm>
            <a:off x="357158" y="571480"/>
            <a:ext cx="850112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600" b="1" dirty="0" smtClean="0">
              <a:latin typeface="Times New Roman" pitchFamily="18" charset="0"/>
              <a:ea typeface="Times New Roman" pitchFamily="18" charset="0"/>
              <a:cs typeface="Times New Roman" pitchFamily="18" charset="0"/>
            </a:endParaRPr>
          </a:p>
        </p:txBody>
      </p:sp>
      <p:sp>
        <p:nvSpPr>
          <p:cNvPr id="4" name="Prostokąt 3"/>
          <p:cNvSpPr/>
          <p:nvPr/>
        </p:nvSpPr>
        <p:spPr>
          <a:xfrm>
            <a:off x="642910" y="1000108"/>
            <a:ext cx="7929618" cy="4247317"/>
          </a:xfrm>
          <a:prstGeom prst="rect">
            <a:avLst/>
          </a:prstGeom>
        </p:spPr>
        <p:txBody>
          <a:bodyPr wrap="square">
            <a:spAutoFit/>
          </a:bodyPr>
          <a:lstStyle/>
          <a:p>
            <a:r>
              <a:rPr lang="pl-PL" b="1" dirty="0" smtClean="0"/>
              <a:t>Jakie są najlepsze warunki do morsowania?</a:t>
            </a:r>
            <a:r>
              <a:rPr lang="pl-PL" dirty="0" smtClean="0"/>
              <a:t> </a:t>
            </a:r>
          </a:p>
          <a:p>
            <a:r>
              <a:rPr lang="pl-PL" dirty="0" smtClean="0"/>
              <a:t/>
            </a:r>
            <a:br>
              <a:rPr lang="pl-PL" dirty="0" smtClean="0"/>
            </a:br>
            <a:r>
              <a:rPr lang="pl-PL" dirty="0" smtClean="0"/>
              <a:t>MK: Im zimniej tym lepiej (śmiech). Najlepiej jest, kiedy świeci słoneczko i jest ostry mróz, ale bez wiatru. Właśnie przy takiej pogodzie pobiłam mój rekord – byłam w wodzie 42 minuty i nadal nie chciało mi się z niej wychodzić. Kiedyś morsowaliśmy w wodzie na pół zamarzniętej. Pływały kawałki lodu, które się w nas wbijały. </a:t>
            </a:r>
            <a:br>
              <a:rPr lang="pl-PL" dirty="0" smtClean="0"/>
            </a:br>
            <a:r>
              <a:rPr lang="pl-PL" dirty="0" smtClean="0"/>
              <a:t/>
            </a:r>
            <a:br>
              <a:rPr lang="pl-PL" dirty="0" smtClean="0"/>
            </a:br>
            <a:r>
              <a:rPr lang="pl-PL" b="1" dirty="0" smtClean="0"/>
              <a:t>Czy bała się Pani pierwszego wejścia do wody?</a:t>
            </a:r>
            <a:r>
              <a:rPr lang="pl-PL" dirty="0" smtClean="0"/>
              <a:t> </a:t>
            </a:r>
          </a:p>
          <a:p>
            <a:r>
              <a:rPr lang="pl-PL" dirty="0" smtClean="0"/>
              <a:t/>
            </a:r>
            <a:br>
              <a:rPr lang="pl-PL" dirty="0" smtClean="0"/>
            </a:br>
            <a:r>
              <a:rPr lang="pl-PL" dirty="0" smtClean="0"/>
              <a:t>MK: Nie, nie bałam się. Najgorsze są zawsze pierwsze 3 minuty. Później organizm się przyzwyczaja. Kiedy wyjdziemy z wody nasze stroje robią się sztywne. Ciało robi się drętwe, jak po znieczuleniu. Wtedy najlepsza jest cieplutka herbatka z imbirem. </a:t>
            </a:r>
            <a:br>
              <a:rPr lang="pl-PL" dirty="0" smtClean="0"/>
            </a:br>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428596" y="357166"/>
            <a:ext cx="835824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pl-PL" dirty="0" smtClean="0">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pl-PL" dirty="0" smtClean="0">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pl-PL" dirty="0" smtClean="0">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pl-PL" dirty="0" smtClean="0">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pl-PL" dirty="0" smtClean="0">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
        <p:nvSpPr>
          <p:cNvPr id="10241" name="Rectangle 1"/>
          <p:cNvSpPr>
            <a:spLocks noChangeArrowheads="1"/>
          </p:cNvSpPr>
          <p:nvPr/>
        </p:nvSpPr>
        <p:spPr bwMode="auto">
          <a:xfrm>
            <a:off x="285720" y="428604"/>
            <a:ext cx="857256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eaLnBrk="0" fontAlgn="base" hangingPunct="0">
              <a:spcBef>
                <a:spcPct val="0"/>
              </a:spcBef>
              <a:spcAft>
                <a:spcPct val="0"/>
              </a:spcAft>
            </a:pPr>
            <a:r>
              <a:rPr lang="pl-PL" dirty="0" smtClean="0">
                <a:latin typeface="Times New Roman" pitchFamily="18" charset="0"/>
                <a:cs typeface="Times New Roman" pitchFamily="18" charset="0"/>
              </a:rPr>
              <a:t/>
            </a:r>
            <a:br>
              <a:rPr lang="pl-PL" dirty="0" smtClean="0">
                <a:latin typeface="Times New Roman" pitchFamily="18" charset="0"/>
                <a:cs typeface="Times New Roman" pitchFamily="18" charset="0"/>
              </a:rPr>
            </a:br>
            <a:endParaRPr lang="pl-PL" dirty="0" smtClean="0">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rgbClr val="000000"/>
              </a:solidFill>
              <a:effectLst/>
              <a:latin typeface="Cambria Math" pitchFamily="18" charset="0"/>
              <a:ea typeface="Cambria Math"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pl-PL" dirty="0" smtClean="0">
              <a:solidFill>
                <a:srgbClr val="000000"/>
              </a:solidFill>
              <a:latin typeface="Cambria Math" pitchFamily="18" charset="0"/>
              <a:ea typeface="Cambria Math"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endParaRPr>
          </a:p>
        </p:txBody>
      </p:sp>
      <p:sp>
        <p:nvSpPr>
          <p:cNvPr id="2" name="Rectangle 1"/>
          <p:cNvSpPr>
            <a:spLocks noChangeArrowheads="1"/>
          </p:cNvSpPr>
          <p:nvPr/>
        </p:nvSpPr>
        <p:spPr bwMode="auto">
          <a:xfrm>
            <a:off x="714348" y="785794"/>
            <a:ext cx="7858180" cy="430887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ea typeface="Times New Roman" pitchFamily="18" charset="0"/>
                <a:cs typeface="Times New Roman" pitchFamily="18" charset="0"/>
              </a:rPr>
              <a:t>Gdzie Pani najczęściej morsuje?</a:t>
            </a:r>
            <a:r>
              <a:rPr kumimoji="0" lang="pl-PL" b="0" i="0" u="none" strike="noStrike" cap="none" normalizeH="0" baseline="0" dirty="0" smtClean="0">
                <a:ln>
                  <a:noFill/>
                </a:ln>
                <a:solidFill>
                  <a:schemeClr val="tx1"/>
                </a:solidFill>
                <a:effectLst/>
                <a:ea typeface="Times New Roman" pitchFamily="18" charset="0"/>
                <a:cs typeface="Times New Roman" pitchFamily="18" charset="0"/>
              </a:rPr>
              <a:t>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ea typeface="Times New Roman" pitchFamily="18" charset="0"/>
                <a:cs typeface="Times New Roman" pitchFamily="18" charset="0"/>
              </a:rPr>
              <a:t/>
            </a:r>
            <a:br>
              <a:rPr kumimoji="0" lang="pl-PL" b="0" i="0" u="none" strike="noStrike" cap="none" normalizeH="0" baseline="0" dirty="0" smtClean="0">
                <a:ln>
                  <a:noFill/>
                </a:ln>
                <a:solidFill>
                  <a:schemeClr val="tx1"/>
                </a:solidFill>
                <a:effectLst/>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ea typeface="Times New Roman" pitchFamily="18" charset="0"/>
                <a:cs typeface="Times New Roman" pitchFamily="18" charset="0"/>
              </a:rPr>
              <a:t>MK: Najczęściej jest to plaża zachodnia w Ustce. Jeśli są sztormy, morsujemy w rzece Słupia w Dębnicy Kaszubskiej, w Leśnym Dworze. Spotykamy się co sobotę w sezonie w niewielkiej grupce znajomych. </a:t>
            </a:r>
            <a:br>
              <a:rPr kumimoji="0" lang="pl-PL" b="0" i="0" u="none" strike="noStrike" cap="none" normalizeH="0" baseline="0" dirty="0" smtClean="0">
                <a:ln>
                  <a:noFill/>
                </a:ln>
                <a:solidFill>
                  <a:schemeClr val="tx1"/>
                </a:solidFill>
                <a:effectLst/>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ea typeface="Times New Roman" pitchFamily="18" charset="0"/>
                <a:cs typeface="Times New Roman" pitchFamily="18" charset="0"/>
              </a:rPr>
              <a:t/>
            </a:r>
            <a:br>
              <a:rPr kumimoji="0" lang="pl-PL" b="0" i="0" u="none" strike="noStrike" cap="none" normalizeH="0" baseline="0" dirty="0" smtClean="0">
                <a:ln>
                  <a:noFill/>
                </a:ln>
                <a:solidFill>
                  <a:schemeClr val="tx1"/>
                </a:solidFill>
                <a:effectLst/>
                <a:ea typeface="Times New Roman" pitchFamily="18" charset="0"/>
                <a:cs typeface="Times New Roman" pitchFamily="18" charset="0"/>
              </a:rPr>
            </a:br>
            <a:r>
              <a:rPr kumimoji="0" lang="pl-PL" b="0" i="0" u="none" strike="noStrike" cap="none" normalizeH="0" dirty="0" smtClean="0">
                <a:ln>
                  <a:noFill/>
                </a:ln>
                <a:solidFill>
                  <a:schemeClr val="tx1"/>
                </a:solidFill>
                <a:effectLst/>
                <a:ea typeface="Times New Roman" pitchFamily="18" charset="0"/>
                <a:cs typeface="Times New Roman" pitchFamily="18" charset="0"/>
              </a:rPr>
              <a:t>     </a:t>
            </a:r>
            <a:r>
              <a:rPr kumimoji="0" lang="pl-PL" b="1" i="0" u="none" strike="noStrike" cap="none" normalizeH="0" baseline="0" dirty="0" smtClean="0">
                <a:ln>
                  <a:noFill/>
                </a:ln>
                <a:solidFill>
                  <a:schemeClr val="tx1"/>
                </a:solidFill>
                <a:effectLst/>
                <a:ea typeface="Times New Roman" pitchFamily="18" charset="0"/>
                <a:cs typeface="Times New Roman" pitchFamily="18" charset="0"/>
              </a:rPr>
              <a:t>Czy korzysta Pani latem z morza?</a:t>
            </a:r>
            <a:r>
              <a:rPr kumimoji="0" lang="pl-PL" b="0" i="0" u="none" strike="noStrike" cap="none" normalizeH="0" baseline="0" dirty="0" smtClean="0">
                <a:ln>
                  <a:noFill/>
                </a:ln>
                <a:solidFill>
                  <a:schemeClr val="tx1"/>
                </a:solidFill>
                <a:effectLst/>
                <a:ea typeface="Times New Roman" pitchFamily="18" charset="0"/>
                <a:cs typeface="Times New Roman" pitchFamily="18" charset="0"/>
              </a:rPr>
              <a:t>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ea typeface="Times New Roman" pitchFamily="18" charset="0"/>
                <a:cs typeface="Times New Roman" pitchFamily="18" charset="0"/>
              </a:rPr>
              <a:t/>
            </a:r>
            <a:br>
              <a:rPr kumimoji="0" lang="pl-PL" b="0" i="0" u="none" strike="noStrike" cap="none" normalizeH="0" baseline="0" dirty="0" smtClean="0">
                <a:ln>
                  <a:noFill/>
                </a:ln>
                <a:solidFill>
                  <a:schemeClr val="tx1"/>
                </a:solidFill>
                <a:effectLst/>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ea typeface="Times New Roman" pitchFamily="18" charset="0"/>
                <a:cs typeface="Times New Roman" pitchFamily="18" charset="0"/>
              </a:rPr>
              <a:t>MK: Latem raczej nie pływam. Czasami tylko moczę stopy przy plaży (śmiech).</a:t>
            </a:r>
            <a:br>
              <a:rPr kumimoji="0" lang="pl-PL" b="0" i="0" u="none" strike="noStrike" cap="none" normalizeH="0" baseline="0" dirty="0" smtClean="0">
                <a:ln>
                  <a:noFill/>
                </a:ln>
                <a:solidFill>
                  <a:schemeClr val="tx1"/>
                </a:solidFill>
                <a:effectLst/>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Rozmawiały: Julia </a:t>
            </a:r>
            <a:r>
              <a:rPr kumimoji="0" lang="pl-PL"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Formela</a:t>
            </a:r>
            <a:r>
              <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Nikola Kuczyńska</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pl-PL" sz="10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pl-PL"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rys.: </a:t>
            </a:r>
            <a:r>
              <a:rPr kumimoji="0" lang="pl-PL"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hlinkClick r:id="rId2"/>
              </a:rPr>
              <a:t>www.thumbs.dreamstime.com</a:t>
            </a:r>
            <a:endParaRPr kumimoji="0" lang="pl-PL"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000" dirty="0" smtClean="0">
              <a:latin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500034" y="457200"/>
            <a:ext cx="8143932" cy="6140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400" b="1" i="0" u="none" strike="noStrike" cap="none" normalizeH="0" baseline="0" dirty="0" smtClean="0">
              <a:ln>
                <a:noFill/>
              </a:ln>
              <a:solidFill>
                <a:schemeClr val="tx1"/>
              </a:solidFill>
              <a:effectLst/>
              <a:latin typeface="Calibri"/>
              <a:ea typeface="Microsoft JhengHei UI Light" pitchFamily="34" charset="-12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400" b="1" dirty="0" smtClean="0">
              <a:latin typeface="Calibri"/>
              <a:ea typeface="Microsoft JhengHei UI Light" pitchFamily="34" charset="-12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400" b="1" i="0" u="none" strike="noStrike" cap="none" normalizeH="0" baseline="0" dirty="0" smtClean="0">
              <a:ln>
                <a:noFill/>
              </a:ln>
              <a:solidFill>
                <a:schemeClr val="tx1"/>
              </a:solidFill>
              <a:effectLst/>
              <a:latin typeface="Calibri"/>
              <a:ea typeface="Microsoft JhengHei UI Light" pitchFamily="34" charset="-120"/>
              <a:cs typeface="Times New Roman" pitchFamily="18" charset="0"/>
            </a:endParaRPr>
          </a:p>
          <a:p>
            <a:pPr marL="0" marR="0" lvl="0" indent="449263" algn="l" defTabSz="914400" rtl="0" eaLnBrk="1" fontAlgn="base" latinLnBrk="0" hangingPunct="1">
              <a:lnSpc>
                <a:spcPct val="15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Calibri"/>
                <a:ea typeface="Microsoft JhengHei UI Light" pitchFamily="34" charset="-120"/>
                <a:cs typeface="Times New Roman" pitchFamily="18" charset="0"/>
              </a:rPr>
              <a:t>		</a:t>
            </a:r>
            <a:r>
              <a:rPr kumimoji="0" lang="pl-PL" b="1" i="0" u="none" strike="noStrike" cap="none" normalizeH="0" baseline="0" dirty="0" smtClean="0">
                <a:ln>
                  <a:noFill/>
                </a:ln>
                <a:solidFill>
                  <a:schemeClr val="tx1"/>
                </a:solidFill>
                <a:effectLst/>
                <a:latin typeface="Calibri"/>
                <a:ea typeface="Microsoft JhengHei UI Light" pitchFamily="34" charset="-120"/>
                <a:cs typeface="Times New Roman" pitchFamily="18" charset="0"/>
              </a:rPr>
              <a:t>„</a:t>
            </a:r>
            <a:r>
              <a:rPr kumimoji="0" lang="pl-PL" b="1" i="0" u="none" strike="noStrike" cap="none" normalizeH="0" baseline="0" dirty="0" smtClean="0">
                <a:ln>
                  <a:noFill/>
                </a:ln>
                <a:solidFill>
                  <a:schemeClr val="tx1"/>
                </a:solidFill>
                <a:effectLst/>
                <a:latin typeface="Century Gothic" pitchFamily="34" charset="0"/>
                <a:ea typeface="Microsoft JhengHei UI Light" pitchFamily="34" charset="-120"/>
                <a:cs typeface="Times New Roman" pitchFamily="18" charset="0"/>
              </a:rPr>
              <a:t>W śnieżną noc</a:t>
            </a:r>
            <a:r>
              <a:rPr kumimoji="0" lang="pl-PL" b="1" i="0" u="none" strike="noStrike" cap="none" normalizeH="0" baseline="0" dirty="0" smtClean="0">
                <a:ln>
                  <a:noFill/>
                </a:ln>
                <a:solidFill>
                  <a:schemeClr val="tx1"/>
                </a:solidFill>
                <a:effectLst/>
                <a:latin typeface="Calibri"/>
                <a:ea typeface="Microsoft JhengHei UI Light" pitchFamily="34" charset="-120"/>
                <a:cs typeface="Times New Roman" pitchFamily="18" charset="0"/>
              </a:rPr>
              <a:t>”</a:t>
            </a:r>
            <a:r>
              <a:rPr kumimoji="0" lang="pl-PL" b="1" i="0" u="none" strike="noStrike" cap="none" normalizeH="0" baseline="0" dirty="0" smtClean="0">
                <a:ln>
                  <a:noFill/>
                </a:ln>
                <a:solidFill>
                  <a:schemeClr val="tx1"/>
                </a:solidFill>
                <a:effectLst/>
                <a:latin typeface="Century Gothic" pitchFamily="34" charset="0"/>
                <a:ea typeface="Microsoft JhengHei UI Light" pitchFamily="34" charset="-120"/>
                <a:cs typeface="Times New Roman" pitchFamily="18" charset="0"/>
              </a:rPr>
              <a:t> </a:t>
            </a:r>
            <a:r>
              <a:rPr kumimoji="0" lang="pl-PL" b="1" i="0" u="none" strike="noStrike" cap="none" normalizeH="0" baseline="0" dirty="0" smtClean="0">
                <a:ln>
                  <a:noFill/>
                </a:ln>
                <a:solidFill>
                  <a:schemeClr val="tx1"/>
                </a:solidFill>
                <a:effectLst/>
                <a:latin typeface="Calibri"/>
                <a:ea typeface="Microsoft JhengHei UI Light" pitchFamily="34" charset="-120"/>
                <a:cs typeface="Times New Roman" pitchFamily="18" charset="0"/>
              </a:rPr>
              <a:t>–</a:t>
            </a:r>
            <a:r>
              <a:rPr kumimoji="0" lang="pl-PL" b="1" i="0" u="none" strike="noStrike" cap="none" normalizeH="0" baseline="0" dirty="0" smtClean="0">
                <a:ln>
                  <a:noFill/>
                </a:ln>
                <a:solidFill>
                  <a:schemeClr val="tx1"/>
                </a:solidFill>
                <a:effectLst/>
                <a:latin typeface="Century Gothic" pitchFamily="34" charset="0"/>
                <a:ea typeface="Microsoft JhengHei UI Light" pitchFamily="34" charset="-120"/>
                <a:cs typeface="Times New Roman" pitchFamily="18" charset="0"/>
              </a:rPr>
              <a:t> książka idealna na zimowe wieczory</a:t>
            </a:r>
          </a:p>
          <a:p>
            <a:pPr marL="0" marR="0" lvl="0" indent="449263" algn="l" defTabSz="914400" rtl="0" eaLnBrk="1" fontAlgn="base" latinLnBrk="0" hangingPunct="1">
              <a:lnSpc>
                <a:spcPct val="15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5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Aby wprawić się w świąteczny nastrój, postanowiłam   		wypożyczyć </a:t>
            </a:r>
            <a:r>
              <a:rPr kumimoji="0" lang="pl-PL"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ze szkolnej biblioteki książkę pt. ,,W śnieżną 		noc”. </a:t>
            </a:r>
            <a:endParaRPr kumimoji="0" lang="pl-PL"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lvl="0" indent="449263" eaLnBrk="0" fontAlgn="base" hangingPunct="0">
              <a:lnSpc>
                <a:spcPct val="150000"/>
              </a:lnSpc>
              <a:spcBef>
                <a:spcPct val="0"/>
              </a:spcBef>
              <a:spcAft>
                <a:spcPct val="0"/>
              </a:spcAft>
            </a:pPr>
            <a:r>
              <a:rPr kumimoji="0" lang="pl-PL"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 Wigilię miasteczko </a:t>
            </a:r>
            <a:r>
              <a:rPr kumimoji="0" lang="pl-PL"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Gracetown</a:t>
            </a:r>
            <a:r>
              <a:rPr kumimoji="0" lang="pl-PL"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kompletnie zasypuje 		śnieg. Na pocztówkach może i wygląda to malowniczo, ale 		w rzeczywistości bardzo komplikuje życie. I na pewno nikt nie spodziewa się, że przedzieranie się przez zaspy samochodem rodziców, nieplanowana kąpiel w </a:t>
            </a:r>
            <a:r>
              <a:rPr lang="pl-PL" dirty="0" err="1" smtClean="0">
                <a:latin typeface="Arial" pitchFamily="34" charset="0"/>
                <a:cs typeface="Arial" pitchFamily="34" charset="0"/>
              </a:rPr>
              <a:t>przeręblu</a:t>
            </a:r>
            <a:r>
              <a:rPr lang="pl-PL" dirty="0" smtClean="0">
                <a:latin typeface="Arial" pitchFamily="34" charset="0"/>
                <a:cs typeface="Arial" pitchFamily="34" charset="0"/>
              </a:rPr>
              <a:t> albo nieprzyzwoicie wczesna zmiana w </a:t>
            </a:r>
            <a:r>
              <a:rPr lang="pl-PL" dirty="0" err="1" smtClean="0">
                <a:latin typeface="Arial" pitchFamily="34" charset="0"/>
                <a:cs typeface="Arial" pitchFamily="34" charset="0"/>
              </a:rPr>
              <a:t>Starbucksie</a:t>
            </a:r>
            <a:r>
              <a:rPr lang="pl-PL" dirty="0" smtClean="0">
                <a:latin typeface="Arial" pitchFamily="34" charset="0"/>
                <a:cs typeface="Arial" pitchFamily="34" charset="0"/>
              </a:rPr>
              <a:t> mogą prowadzić do spotkania z miłością. Jednak w śnieżną noc, kiedy działa magia świąt, zdarzyć się może wszystko.</a:t>
            </a:r>
            <a:br>
              <a:rPr lang="pl-PL" dirty="0" smtClean="0">
                <a:latin typeface="Arial" pitchFamily="34" charset="0"/>
                <a:cs typeface="Arial" pitchFamily="34" charset="0"/>
              </a:rPr>
            </a:b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Prostokąt 4"/>
          <p:cNvSpPr/>
          <p:nvPr/>
        </p:nvSpPr>
        <p:spPr>
          <a:xfrm>
            <a:off x="428596" y="500042"/>
            <a:ext cx="8215370" cy="1477328"/>
          </a:xfrm>
          <a:prstGeom prst="rect">
            <a:avLst/>
          </a:prstGeom>
        </p:spPr>
        <p:txBody>
          <a:bodyPr wrap="square">
            <a:spAutoFit/>
          </a:bodyPr>
          <a:lstStyle/>
          <a:p>
            <a:r>
              <a:rPr lang="pl-PL" dirty="0" smtClean="0"/>
              <a:t> 	</a:t>
            </a:r>
          </a:p>
          <a:p>
            <a:endParaRPr lang="pl-PL" dirty="0" smtClean="0">
              <a:latin typeface="Cambria Math" pitchFamily="18" charset="0"/>
              <a:ea typeface="Cambria Math" pitchFamily="18" charset="0"/>
            </a:endParaRPr>
          </a:p>
          <a:p>
            <a:pPr algn="just"/>
            <a:r>
              <a:rPr lang="pl-PL" dirty="0" smtClean="0">
                <a:latin typeface="Cambria Math" pitchFamily="18" charset="0"/>
                <a:ea typeface="Cambria Math" pitchFamily="18" charset="0"/>
              </a:rPr>
              <a:t>	</a:t>
            </a:r>
            <a:endParaRPr lang="pl-PL" sz="1400" dirty="0" smtClean="0"/>
          </a:p>
          <a:p>
            <a:r>
              <a:rPr lang="pl-PL" dirty="0" smtClean="0"/>
              <a:t/>
            </a:r>
            <a:br>
              <a:rPr lang="pl-PL" dirty="0" smtClean="0"/>
            </a:br>
            <a:endParaRPr lang="pl-PL" dirty="0"/>
          </a:p>
        </p:txBody>
      </p:sp>
      <p:sp>
        <p:nvSpPr>
          <p:cNvPr id="9218" name="Rectangle 2"/>
          <p:cNvSpPr>
            <a:spLocks noChangeArrowheads="1"/>
          </p:cNvSpPr>
          <p:nvPr/>
        </p:nvSpPr>
        <p:spPr bwMode="auto">
          <a:xfrm>
            <a:off x="714348" y="569834"/>
            <a:ext cx="77867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rgbClr val="92D050"/>
                </a:solidFill>
                <a:effectLst/>
                <a:latin typeface="Gadugi" pitchFamily="34" charset="0"/>
                <a:ea typeface="Times New Roman" pitchFamily="18" charset="0"/>
                <a:cs typeface="Times New Roman" pitchFamily="18" charset="0"/>
              </a:rPr>
              <a:t>Polecamy</a:t>
            </a:r>
            <a:endParaRPr kumimoji="0" lang="pl-PL" sz="2000" b="0" i="0" u="none" strike="noStrike" cap="none" normalizeH="0" baseline="0" dirty="0" smtClean="0">
              <a:ln>
                <a:noFill/>
              </a:ln>
              <a:solidFill>
                <a:srgbClr val="92D050"/>
              </a:solidFill>
              <a:effectLst/>
              <a:latin typeface="Gadug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Gadugi" pitchFamily="34" charset="0"/>
              <a:cs typeface="Arial" pitchFamily="34" charset="0"/>
            </a:endParaRPr>
          </a:p>
        </p:txBody>
      </p:sp>
      <p:pic>
        <p:nvPicPr>
          <p:cNvPr id="9217" name="Obraz 1" descr="http://s.lubimyczytac.pl/upload/books/233000/233341/315020-352x500.jpg?_ga=1.255813448.1108682214.1467146619"/>
          <p:cNvPicPr>
            <a:picLocks noChangeAspect="1" noChangeArrowheads="1"/>
          </p:cNvPicPr>
          <p:nvPr/>
        </p:nvPicPr>
        <p:blipFill>
          <a:blip r:embed="rId2"/>
          <a:srcRect/>
          <a:stretch>
            <a:fillRect/>
          </a:stretch>
        </p:blipFill>
        <p:spPr bwMode="auto">
          <a:xfrm>
            <a:off x="500034" y="1714488"/>
            <a:ext cx="1851564" cy="264320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1"/>
          <p:cNvSpPr>
            <a:spLocks noChangeArrowheads="1"/>
          </p:cNvSpPr>
          <p:nvPr/>
        </p:nvSpPr>
        <p:spPr bwMode="auto">
          <a:xfrm>
            <a:off x="428596" y="428604"/>
            <a:ext cx="835824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Trzy nastrojowe i dowcipne zarazem, powiązane ze sobą romantyczne opowiadania, napisane przez troje znanych amerykańskich pisarzy, to wspaniały prezent, nie tylko świąteczny.</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Książka spodoba się większości młodzieży, ale również dorosłym. ,,Podróż wigilijna”, czyli pierwszy rozdział tej cudownej opowieści, jest moim ulubionym. Niespodziewane zwroty akcji, śmieszne sytuacje czy człowiek w folii aluminiowej, to najlepsze momenty tego rozdziału. </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l-P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Nikola Góra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okładka: </a:t>
            </a:r>
            <a:r>
              <a:rPr kumimoji="0" lang="pl-PL"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internet</a:t>
            </a:r>
            <a:endParaRPr kumimoji="0" lang="pl-P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400" dirty="0" smtClean="0">
              <a:latin typeface="Arial" pitchFamily="34" charset="0"/>
              <a:cs typeface="Arial" pitchFamily="34" charset="0"/>
            </a:endParaRPr>
          </a:p>
          <a:p>
            <a:pPr algn="ctr"/>
            <a:r>
              <a:rPr lang="pl-PL" b="1" dirty="0" smtClean="0">
                <a:latin typeface="Times New Roman" pitchFamily="18" charset="0"/>
                <a:cs typeface="Times New Roman" pitchFamily="18" charset="0"/>
              </a:rPr>
              <a:t>Recenzja książki ,,Fotografia nieba” Wandy </a:t>
            </a:r>
            <a:r>
              <a:rPr lang="pl-PL" b="1" dirty="0" err="1" smtClean="0">
                <a:latin typeface="Times New Roman" pitchFamily="18" charset="0"/>
                <a:cs typeface="Times New Roman" pitchFamily="18" charset="0"/>
              </a:rPr>
              <a:t>Witter</a:t>
            </a:r>
            <a:endParaRPr lang="pl-PL" dirty="0" smtClean="0">
              <a:latin typeface="Times New Roman" pitchFamily="18" charset="0"/>
              <a:cs typeface="Times New Roman" pitchFamily="18" charset="0"/>
            </a:endParaRPr>
          </a:p>
          <a:p>
            <a:pPr algn="ctr"/>
            <a:r>
              <a:rPr lang="pl-PL" dirty="0" smtClean="0">
                <a:latin typeface="Times New Roman" pitchFamily="18" charset="0"/>
                <a:cs typeface="Times New Roman" pitchFamily="18" charset="0"/>
              </a:rPr>
              <a:t> </a:t>
            </a:r>
          </a:p>
          <a:p>
            <a:pPr algn="ctr"/>
            <a:r>
              <a:rPr lang="pl-PL" dirty="0" smtClean="0">
                <a:latin typeface="Times New Roman" pitchFamily="18" charset="0"/>
                <a:cs typeface="Times New Roman" pitchFamily="18" charset="0"/>
              </a:rPr>
              <a:t> </a:t>
            </a:r>
          </a:p>
          <a:p>
            <a:r>
              <a:rPr lang="pl-PL" dirty="0" smtClean="0">
                <a:latin typeface="Times New Roman" pitchFamily="18" charset="0"/>
                <a:cs typeface="Times New Roman" pitchFamily="18" charset="0"/>
              </a:rPr>
              <a:t>	Książka opowiada o 10-letnim Tomku, który niedawno stracił ojca i brata. Pewnego dnia przeprowadza się do nieznanego miasteczka Konstancina. Tomek czuje się samotnie i wie, że tegoroczne wakacje nie będą udane. Jednak wszystko się zmienia, gdy siedząc na balkonie, widzi psa i poznaje  kolegę Bena.</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8596" y="500042"/>
            <a:ext cx="828680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457200" algn="l"/>
              </a:tabLst>
            </a:pPr>
            <a:endParaRPr lang="pl-PL" sz="1600" dirty="0" smtClean="0"/>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pl-PL" sz="1600" b="0" i="0" u="none" strike="noStrike" cap="none" normalizeH="0" baseline="0" dirty="0" smtClean="0">
              <a:ln>
                <a:noFill/>
              </a:ln>
              <a:solidFill>
                <a:schemeClr val="tx1"/>
              </a:solidFill>
              <a:effectLst/>
              <a:cs typeface="Arial" pitchFamily="34" charset="0"/>
            </a:endParaRPr>
          </a:p>
        </p:txBody>
      </p:sp>
      <p:sp>
        <p:nvSpPr>
          <p:cNvPr id="7169" name="Rectangle 1"/>
          <p:cNvSpPr>
            <a:spLocks noChangeArrowheads="1"/>
          </p:cNvSpPr>
          <p:nvPr/>
        </p:nvSpPr>
        <p:spPr bwMode="auto">
          <a:xfrm>
            <a:off x="428596" y="571480"/>
            <a:ext cx="8286808"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Razem z kuzynką Wicki i Benem ruszają do schroniska, aby pomóc biednym psom pani Matyldy. Mama Tomka daje pomysł chłopcom, jak można pomóc i znaleźć dom dla 50 psów z przytuliska. Chłopcy piszą apel do posłów, opisują w nim los zwierząt i wielki talent pani Matyldy. Po paru dniach braku odpowiedzi, do schroniska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zajeżdżają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czarne samochody z politykami, którzy chcą przygarnąć psiaki. </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Tomek też przygarnął wymarzonego pieska o imieniu Sarenka. Chłopiec miał zamiar na koniec wakacji przepłynąć Wisłę, jednak to nie był dobry pomysł. Często mówiono, że ludzie się topią i nie docierają na drugi brzeg. Gdy Tomek tylko myślał o przepłynięciu rzeki, Ben odwracał jego uwagę od Wisły. Miało się wrażenie, że czyta 		</a:t>
            </a:r>
            <a:r>
              <a:rPr lang="pl-PL" dirty="0" smtClean="0">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przyjacielowi w myślach. </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Ale końca powieści już nie zdradzam. Książka bardzo 				życiowa, warta przeczytania.</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Nikola Kuczyńska</a:t>
            </a: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okładka: </a:t>
            </a:r>
            <a:r>
              <a:rPr kumimoji="0" lang="pl-PL"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internet</a:t>
            </a: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Obraz 3"/>
          <p:cNvPicPr/>
          <p:nvPr/>
        </p:nvPicPr>
        <p:blipFill>
          <a:blip r:embed="rId2"/>
          <a:srcRect/>
          <a:stretch>
            <a:fillRect/>
          </a:stretch>
        </p:blipFill>
        <p:spPr bwMode="auto">
          <a:xfrm>
            <a:off x="571472" y="3286124"/>
            <a:ext cx="2071702" cy="2960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600" b="1" i="1" dirty="0" smtClean="0">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Tam byliśmy</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rgbClr val="00B050"/>
                </a:solidFill>
                <a:effectLst/>
                <a:latin typeface="Calibri"/>
                <a:ea typeface="Times New Roman" pitchFamily="18" charset="0"/>
                <a:cs typeface="Arial" pitchFamily="34" charset="0"/>
              </a:rPr>
              <a:t>„</a:t>
            </a:r>
            <a:r>
              <a:rPr kumimoji="0" lang="pl-PL" b="1" i="0" u="none" strike="noStrike" cap="none" normalizeH="0" baseline="0" dirty="0" smtClean="0">
                <a:ln>
                  <a:noFill/>
                </a:ln>
                <a:solidFill>
                  <a:srgbClr val="00B050"/>
                </a:solidFill>
                <a:effectLst/>
                <a:latin typeface="Comic Sans MS" pitchFamily="66" charset="0"/>
                <a:ea typeface="Times New Roman" pitchFamily="18" charset="0"/>
                <a:cs typeface="Arial" pitchFamily="34" charset="0"/>
              </a:rPr>
              <a:t>Mały Książę - planeta ludzi</a:t>
            </a:r>
            <a:r>
              <a:rPr kumimoji="0" lang="pl-PL" b="1" i="0" u="none" strike="noStrike" cap="none" normalizeH="0" baseline="0" dirty="0" smtClean="0">
                <a:ln>
                  <a:noFill/>
                </a:ln>
                <a:solidFill>
                  <a:srgbClr val="00B050"/>
                </a:solidFill>
                <a:effectLst/>
                <a:latin typeface="Calibri"/>
                <a:ea typeface="Times New Roman" pitchFamily="18" charset="0"/>
                <a:cs typeface="Arial" pitchFamily="34" charset="0"/>
              </a:rPr>
              <a:t>”</a:t>
            </a:r>
            <a:endParaRPr kumimoji="0" lang="pl-PL" b="0" i="0" u="none" strike="noStrike" cap="none" normalizeH="0" baseline="0" dirty="0" smtClean="0">
              <a:ln>
                <a:noFill/>
              </a:ln>
              <a:solidFill>
                <a:srgbClr val="00B05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Obraz 2" descr="6-1"/>
          <p:cNvPicPr>
            <a:picLocks noChangeAspect="1" noChangeArrowheads="1"/>
          </p:cNvPicPr>
          <p:nvPr/>
        </p:nvPicPr>
        <p:blipFill>
          <a:blip r:embed="rId2"/>
          <a:srcRect/>
          <a:stretch>
            <a:fillRect/>
          </a:stretch>
        </p:blipFill>
        <p:spPr bwMode="auto">
          <a:xfrm>
            <a:off x="357158" y="3857628"/>
            <a:ext cx="4062412" cy="2503487"/>
          </a:xfrm>
          <a:prstGeom prst="rect">
            <a:avLst/>
          </a:prstGeom>
          <a:noFill/>
        </p:spPr>
      </p:pic>
      <p:sp>
        <p:nvSpPr>
          <p:cNvPr id="6147" name="Rectangle 3"/>
          <p:cNvSpPr>
            <a:spLocks noChangeArrowheads="1"/>
          </p:cNvSpPr>
          <p:nvPr/>
        </p:nvSpPr>
        <p:spPr bwMode="auto">
          <a:xfrm>
            <a:off x="428596" y="457200"/>
            <a:ext cx="8286808"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400" dirty="0" smtClean="0">
              <a:solidFill>
                <a:srgbClr val="000000"/>
              </a:solidFill>
              <a:latin typeface="Calibri"/>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400" dirty="0" smtClean="0">
              <a:solidFill>
                <a:srgbClr val="000000"/>
              </a:solidFill>
              <a:latin typeface="Calibri"/>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rgbClr val="000000"/>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smego lutego br. udaliśmy się do słupskiego Inkubatora na spektakl pt. </a:t>
            </a:r>
            <a:r>
              <a:rPr kumimoji="0" lang="pl-PL"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Mały Książę </a:t>
            </a:r>
            <a:r>
              <a:rPr kumimoji="0" lang="pl-PL"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planeta ludzi</a:t>
            </a:r>
            <a:r>
              <a:rPr kumimoji="0" lang="pl-PL"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Przedstawienie teatralne było adaptacją znanej na całym świecie książki Antoine'a de </a:t>
            </a:r>
            <a:r>
              <a:rPr kumimoji="0" lang="pl-PL" b="0" i="0" u="none" strike="noStrike" cap="none" normalizeH="0" baseline="0" dirty="0" err="1" smtClean="0">
                <a:ln>
                  <a:noFill/>
                </a:ln>
                <a:solidFill>
                  <a:srgbClr val="000000"/>
                </a:solidFill>
                <a:effectLst/>
                <a:latin typeface="Comic Sans MS" pitchFamily="66" charset="0"/>
                <a:ea typeface="Times New Roman" pitchFamily="18" charset="0"/>
                <a:cs typeface="Times New Roman" pitchFamily="18" charset="0"/>
              </a:rPr>
              <a:t>Saint-Exupery'ego</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opowiadającej o chłopcu zamieszkującym małą planetę w kosmosie. Aktorzy świetnie zinterpretowali i pokazali historię Małego Księcia. W bardzo ciekawy spos</a:t>
            </a:r>
            <a:r>
              <a:rPr kumimoji="0" lang="pl-PL" b="0" i="0" u="none" strike="noStrike" cap="none" normalizeH="0" baseline="0" dirty="0" smtClean="0">
                <a:ln>
                  <a:noFill/>
                </a:ln>
                <a:solidFill>
                  <a:srgbClr val="000000"/>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b odegrali postacie Bankiera, Pilota, Lisa oraz R</a:t>
            </a:r>
            <a:r>
              <a:rPr kumimoji="0" lang="pl-PL" b="0" i="0" u="none" strike="noStrike" cap="none" normalizeH="0" baseline="0" dirty="0" smtClean="0">
                <a:ln>
                  <a:noFill/>
                </a:ln>
                <a:solidFill>
                  <a:srgbClr val="000000"/>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ży. </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Cały spektakl był </a:t>
            </a:r>
            <a:r>
              <a:rPr kumimoji="0" lang="pl-PL"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wciągający</a:t>
            </a:r>
            <a:r>
              <a:rPr kumimoji="0" lang="pl-PL"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i oryginalny. </a:t>
            </a:r>
          </a:p>
          <a:p>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W trakcie przedstawienia  </a:t>
            </a:r>
            <a:r>
              <a:rPr lang="pl-PL" dirty="0" smtClean="0">
                <a:latin typeface="Comic Sans MS" pitchFamily="66" charset="0"/>
              </a:rPr>
              <a:t>poznaliśmy ważne prawdy życiowe, a mianowicie,    		że </a:t>
            </a:r>
            <a:r>
              <a:rPr lang="pl-PL" i="1" dirty="0" smtClean="0">
                <a:latin typeface="Comic Sans MS" pitchFamily="66" charset="0"/>
              </a:rPr>
              <a:t>najlepiej widzi się sercem i to, co najważniejsze, jest 		niewidoczne dla oczu</a:t>
            </a:r>
            <a:r>
              <a:rPr lang="pl-PL" dirty="0" smtClean="0">
                <a:latin typeface="Comic Sans MS" pitchFamily="66" charset="0"/>
              </a:rPr>
              <a:t>. </a:t>
            </a:r>
          </a:p>
          <a:p>
            <a:r>
              <a:rPr lang="pl-PL" dirty="0" smtClean="0">
                <a:latin typeface="Comic Sans MS" pitchFamily="66" charset="0"/>
              </a:rPr>
              <a:t>  		 Podsumowując, wizytę w Inkubatorze uważam za bardzo 		udaną i z niecierpliwością czekamy na następny tego typu 					wyjazd. :) </a:t>
            </a:r>
          </a:p>
          <a:p>
            <a:r>
              <a:rPr lang="pl-PL" dirty="0" smtClean="0">
                <a:latin typeface="Comic Sans MS" pitchFamily="66" charset="0"/>
              </a:rPr>
              <a:t> </a:t>
            </a:r>
          </a:p>
          <a:p>
            <a:r>
              <a:rPr lang="pl-PL" dirty="0" smtClean="0">
                <a:latin typeface="Comic Sans MS" pitchFamily="66" charset="0"/>
              </a:rPr>
              <a:t>						          </a:t>
            </a:r>
            <a:r>
              <a:rPr lang="pl-PL" sz="1400" dirty="0" smtClean="0">
                <a:latin typeface="Comic Sans MS" pitchFamily="66" charset="0"/>
              </a:rPr>
              <a:t>Katarzyna Drywa</a:t>
            </a:r>
          </a:p>
          <a:p>
            <a:r>
              <a:rPr lang="pl-PL" sz="1400" dirty="0" smtClean="0">
                <a:latin typeface="Comic Sans MS" pitchFamily="66" charset="0"/>
              </a:rPr>
              <a:t>           						                </a:t>
            </a:r>
            <a:r>
              <a:rPr lang="pl-PL" sz="1200" dirty="0" smtClean="0">
                <a:latin typeface="Comic Sans MS" pitchFamily="66" charset="0"/>
              </a:rPr>
              <a:t>rys. </a:t>
            </a:r>
            <a:r>
              <a:rPr lang="pl-PL" sz="1200" dirty="0" err="1" smtClean="0">
                <a:latin typeface="Comic Sans MS" pitchFamily="66" charset="0"/>
              </a:rPr>
              <a:t>internet</a:t>
            </a:r>
            <a:endParaRPr lang="pl-PL" sz="1200" dirty="0" smtClean="0">
              <a:latin typeface="Comic Sans MS" pitchFamily="66" charset="0"/>
            </a:endParaRPr>
          </a:p>
          <a:p>
            <a:r>
              <a:rPr lang="pl-PL" sz="1400" dirty="0" smtClean="0">
                <a:latin typeface="Comic Sans MS" pitchFamily="66" charset="0"/>
              </a:rPr>
              <a:t> </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428596" y="571480"/>
            <a:ext cx="8358246" cy="5262979"/>
          </a:xfrm>
          <a:prstGeom prst="rect">
            <a:avLst/>
          </a:prstGeom>
          <a:noFill/>
          <a:ln w="9525">
            <a:noFill/>
            <a:miter lim="800000"/>
            <a:headEnd/>
            <a:tailEnd/>
          </a:ln>
          <a:effectLst>
            <a:glow rad="228600">
              <a:schemeClr val="accent4">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 bieżącym numerze: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2800" b="0" i="0" u="none" strike="noStrike" cap="none" normalizeH="0" baseline="0" dirty="0" smtClean="0">
              <a:ln>
                <a:noFill/>
              </a:ln>
              <a:solidFill>
                <a:schemeClr val="tx1"/>
              </a:solidFill>
              <a:effectLst/>
              <a:latin typeface="Arial" pitchFamily="34" charset="0"/>
              <a:cs typeface="Arial" pitchFamily="34" charset="0"/>
            </a:endParaRPr>
          </a:p>
          <a:p>
            <a:pPr algn="ctr"/>
            <a:r>
              <a:rPr lang="pl-PL" sz="2800" i="1" dirty="0" smtClean="0">
                <a:solidFill>
                  <a:srgbClr val="008000"/>
                </a:solidFill>
              </a:rPr>
              <a:t>Aktualności</a:t>
            </a:r>
            <a:endParaRPr lang="pl-PL" sz="2800" dirty="0" smtClean="0">
              <a:solidFill>
                <a:srgbClr val="008000"/>
              </a:solidFill>
            </a:endParaRPr>
          </a:p>
          <a:p>
            <a:pPr algn="ctr"/>
            <a:r>
              <a:rPr lang="pl-PL" sz="2800" i="1" dirty="0" smtClean="0">
                <a:solidFill>
                  <a:srgbClr val="008000"/>
                </a:solidFill>
              </a:rPr>
              <a:t>Co nam powiedzieli?</a:t>
            </a:r>
            <a:endParaRPr lang="pl-PL" sz="2800" dirty="0" smtClean="0">
              <a:solidFill>
                <a:srgbClr val="008000"/>
              </a:solidFill>
            </a:endParaRPr>
          </a:p>
          <a:p>
            <a:pPr algn="ctr"/>
            <a:r>
              <a:rPr lang="pl-PL" sz="2800" i="1" dirty="0" smtClean="0">
                <a:solidFill>
                  <a:srgbClr val="008000"/>
                </a:solidFill>
              </a:rPr>
              <a:t>Polecamy</a:t>
            </a:r>
            <a:endParaRPr lang="pl-PL" sz="2800" dirty="0" smtClean="0">
              <a:solidFill>
                <a:srgbClr val="008000"/>
              </a:solidFill>
            </a:endParaRPr>
          </a:p>
          <a:p>
            <a:pPr algn="ctr"/>
            <a:r>
              <a:rPr lang="pl-PL" sz="2800" i="1" dirty="0" smtClean="0">
                <a:solidFill>
                  <a:srgbClr val="008000"/>
                </a:solidFill>
              </a:rPr>
              <a:t>Tam byliśmy</a:t>
            </a:r>
            <a:endParaRPr lang="pl-PL" sz="2800" dirty="0" smtClean="0">
              <a:solidFill>
                <a:srgbClr val="008000"/>
              </a:solidFill>
            </a:endParaRPr>
          </a:p>
          <a:p>
            <a:pPr algn="ctr"/>
            <a:r>
              <a:rPr lang="pl-PL" sz="2800" i="1" dirty="0" smtClean="0">
                <a:solidFill>
                  <a:srgbClr val="008000"/>
                </a:solidFill>
              </a:rPr>
              <a:t>Warto wiedzieć</a:t>
            </a:r>
            <a:endParaRPr lang="pl-PL" sz="2800" dirty="0" smtClean="0">
              <a:solidFill>
                <a:srgbClr val="008000"/>
              </a:solidFill>
            </a:endParaRPr>
          </a:p>
          <a:p>
            <a:pPr algn="ctr"/>
            <a:r>
              <a:rPr lang="pl-PL" sz="2800" i="1" dirty="0" smtClean="0">
                <a:solidFill>
                  <a:srgbClr val="008000"/>
                </a:solidFill>
              </a:rPr>
              <a:t>Na widelcu</a:t>
            </a:r>
            <a:endParaRPr lang="pl-PL" sz="2800" dirty="0" smtClean="0">
              <a:solidFill>
                <a:srgbClr val="008000"/>
              </a:solidFill>
            </a:endParaRPr>
          </a:p>
          <a:p>
            <a:pPr algn="ctr"/>
            <a:r>
              <a:rPr lang="pl-PL" sz="2800" i="1" dirty="0" smtClean="0">
                <a:solidFill>
                  <a:srgbClr val="008000"/>
                </a:solidFill>
              </a:rPr>
              <a:t>Pomyśl, rozwiąż, uśmiechnij się!</a:t>
            </a:r>
            <a:endParaRPr lang="pl-PL" sz="2800" dirty="0" smtClean="0">
              <a:solidFill>
                <a:srgbClr val="008000"/>
              </a:solidFill>
            </a:endParaRPr>
          </a:p>
          <a:p>
            <a:pPr algn="ctr"/>
            <a:endParaRPr lang="pl-PL" sz="2800" dirty="0" smtClean="0">
              <a:solidFill>
                <a:schemeClr val="accent4">
                  <a:lumMod val="60000"/>
                  <a:lumOff val="40000"/>
                </a:schemeClr>
              </a:solidFill>
            </a:endParaRPr>
          </a:p>
          <a:p>
            <a:r>
              <a:rPr lang="pl-PL" sz="2800" dirty="0" smtClean="0"/>
              <a:t> </a:t>
            </a:r>
            <a:endParaRPr lang="pl-PL"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28596" y="0"/>
            <a:ext cx="8286808"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rgbClr val="00B050"/>
              </a:solidFill>
              <a:effectLst/>
              <a:latin typeface="Calibri"/>
              <a:ea typeface="Arial Unicode MS" pitchFamily="34" charset="-128"/>
              <a:cs typeface="Arial Unicode MS" pitchFamily="34" charset="-128"/>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rgbClr val="00B050"/>
              </a:solidFill>
              <a:effectLst/>
              <a:latin typeface="Calibri"/>
              <a:ea typeface="Arial Unicode MS" pitchFamily="34" charset="-128"/>
              <a:cs typeface="Arial Unicode MS" pitchFamily="34" charset="-128"/>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rgbClr val="00B050"/>
                </a:solidFill>
                <a:effectLst/>
                <a:latin typeface="Calibri"/>
                <a:ea typeface="Arial Unicode MS" pitchFamily="34" charset="-128"/>
                <a:cs typeface="Arial Unicode MS" pitchFamily="34" charset="-128"/>
              </a:rPr>
              <a:t>„</a:t>
            </a:r>
            <a:r>
              <a:rPr kumimoji="0" lang="pl-PL" sz="2000" b="1" i="0" u="none" strike="noStrike" cap="none" normalizeH="0" baseline="0" dirty="0" smtClean="0">
                <a:ln>
                  <a:noFill/>
                </a:ln>
                <a:solidFill>
                  <a:srgbClr val="00B050"/>
                </a:solidFill>
                <a:effectLst/>
                <a:latin typeface="Arial Unicode MS" pitchFamily="34" charset="-128"/>
                <a:ea typeface="Arial Unicode MS" pitchFamily="34" charset="-128"/>
                <a:cs typeface="Arial Unicode MS" pitchFamily="34" charset="-128"/>
              </a:rPr>
              <a:t>Dynastia Miziołk</a:t>
            </a:r>
            <a:r>
              <a:rPr kumimoji="0" lang="pl-PL" sz="2000" b="1" i="0" u="none" strike="noStrike" cap="none" normalizeH="0" baseline="0" dirty="0" smtClean="0">
                <a:ln>
                  <a:noFill/>
                </a:ln>
                <a:solidFill>
                  <a:srgbClr val="00B050"/>
                </a:solidFill>
                <a:effectLst/>
                <a:latin typeface="Calibri"/>
                <a:ea typeface="Arial Unicode MS" pitchFamily="34" charset="-128"/>
                <a:cs typeface="Arial Unicode MS" pitchFamily="34" charset="-128"/>
              </a:rPr>
              <a:t>ó</a:t>
            </a:r>
            <a:r>
              <a:rPr kumimoji="0" lang="pl-PL" sz="2000" b="1" i="0" u="none" strike="noStrike" cap="none" normalizeH="0" baseline="0" dirty="0" smtClean="0">
                <a:ln>
                  <a:noFill/>
                </a:ln>
                <a:solidFill>
                  <a:srgbClr val="00B050"/>
                </a:solidFill>
                <a:effectLst/>
                <a:latin typeface="Arial Unicode MS" pitchFamily="34" charset="-128"/>
                <a:ea typeface="Arial Unicode MS" pitchFamily="34" charset="-128"/>
                <a:cs typeface="Arial Unicode MS" pitchFamily="34" charset="-128"/>
              </a:rPr>
              <a:t>w</a:t>
            </a:r>
            <a:r>
              <a:rPr kumimoji="0" lang="pl-PL" sz="2000" b="1" i="0" u="none" strike="noStrike" cap="none" normalizeH="0" baseline="0" dirty="0" smtClean="0">
                <a:ln>
                  <a:noFill/>
                </a:ln>
                <a:solidFill>
                  <a:srgbClr val="00B050"/>
                </a:solidFill>
                <a:effectLst/>
                <a:latin typeface="Calibri"/>
                <a:ea typeface="Arial Unicode MS" pitchFamily="34" charset="-128"/>
                <a:cs typeface="Arial Unicode MS" pitchFamily="34" charset="-128"/>
              </a:rPr>
              <a:t>”</a:t>
            </a:r>
            <a:r>
              <a:rPr kumimoji="0" lang="pl-PL" sz="2000" b="1" i="0" u="none" strike="noStrike" cap="none" normalizeH="0" baseline="0" dirty="0" smtClean="0">
                <a:ln>
                  <a:noFill/>
                </a:ln>
                <a:solidFill>
                  <a:srgbClr val="00B050"/>
                </a:solidFill>
                <a:effectLst/>
                <a:latin typeface="Arial Unicode MS" pitchFamily="34" charset="-128"/>
                <a:ea typeface="Arial Unicode MS" pitchFamily="34" charset="-128"/>
                <a:cs typeface="Arial Unicode MS" pitchFamily="34" charset="-128"/>
              </a:rPr>
              <a:t> na scenie</a:t>
            </a:r>
            <a:endParaRPr kumimoji="0" lang="pl-PL" sz="2000" b="0" i="0" u="none" strike="noStrike" cap="none" normalizeH="0" baseline="0" dirty="0" smtClean="0">
              <a:ln>
                <a:noFill/>
              </a:ln>
              <a:solidFill>
                <a:srgbClr val="00B05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1" name="Obraz 1" descr="20161031_231008"/>
          <p:cNvPicPr>
            <a:picLocks noChangeAspect="1" noChangeArrowheads="1"/>
          </p:cNvPicPr>
          <p:nvPr/>
        </p:nvPicPr>
        <p:blipFill>
          <a:blip r:embed="rId2"/>
          <a:srcRect/>
          <a:stretch>
            <a:fillRect/>
          </a:stretch>
        </p:blipFill>
        <p:spPr bwMode="auto">
          <a:xfrm>
            <a:off x="6786578" y="3571876"/>
            <a:ext cx="1699742" cy="2822574"/>
          </a:xfrm>
          <a:prstGeom prst="rect">
            <a:avLst/>
          </a:prstGeom>
          <a:noFill/>
        </p:spPr>
      </p:pic>
      <p:sp>
        <p:nvSpPr>
          <p:cNvPr id="5123" name="Rectangle 3"/>
          <p:cNvSpPr>
            <a:spLocks noChangeArrowheads="1"/>
          </p:cNvSpPr>
          <p:nvPr/>
        </p:nvSpPr>
        <p:spPr bwMode="auto">
          <a:xfrm>
            <a:off x="428596" y="457200"/>
            <a:ext cx="828680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pl-PL" dirty="0" smtClean="0">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lutego 2017 r. klasy IV-VI były w Słupsku na przedstawieniu pt. „Dynastia Miziołków”, przygotowanym przez Teatr Współczesny z Krakowa. Spektakl był oparty na książce Joanny Olech pod tym samym tytułem.</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Opowiadał o życiu rodziny 12-letniego Miziołka, którego przezwisko wzięło się od tego, że jako mały chłopiec mylił się w wyliczance „Aniołek, fiołek, róża, bez…” mówiąc zamiast fiołek –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miziołek</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Chłopiec ma dwie młodsze siostry: 4-letnią Kasię, czyli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Kaszydło</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wrzaskliwego Małego Potwora. Mama, czyli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Mamiszon</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jest bardzo roztargniona, nie potrafi gotować, spotyka się ze swoją przyjaciółką Kornelią, która wróży z kart i stawia horoskopy. Tata, czyli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Papiszon</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pl-PL"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 maniak komputerowy, pochłonięty grą w pokemony.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Kolegą Miziołka jest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Fifa</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właściciel szczura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Gutka, który okazał się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szczurzycą</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pl-PL" dirty="0" smtClean="0">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Przedstawienie było zabawne, podobało się nam.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Ukazywało zwariowaną rodzinkę i nastolatka, który chcąc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uniknąć pójścia do budy (szkoły), nie mógł uwolnić się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od kleików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Mamiszona</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mających moc uleczania.</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28596" y="785794"/>
            <a:ext cx="828680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endParaRPr lang="pl-PL" sz="1600" dirty="0" smtClean="0"/>
          </a:p>
          <a:p>
            <a:pPr lvl="0"/>
            <a:endParaRPr lang="pl-PL" sz="1600" dirty="0" smtClean="0"/>
          </a:p>
          <a:p>
            <a:pPr lvl="0"/>
            <a:endParaRPr lang="pl-PL"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4097" name="Rectangle 1"/>
          <p:cNvSpPr>
            <a:spLocks noChangeArrowheads="1"/>
          </p:cNvSpPr>
          <p:nvPr/>
        </p:nvSpPr>
        <p:spPr bwMode="auto">
          <a:xfrm>
            <a:off x="500034" y="500042"/>
            <a:ext cx="8215370" cy="729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Scenografią w spektaklu były ścianki, na których namalowano szafki i kredens. Można było sobie wyobrazić, że się jest w pokoju. W pomieszczeniu stały stół, dwa krzesła i fotel. Muzyka i piosenki wzbogacały spektakl. </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lang="pl-PL" sz="1100" dirty="0" smtClean="0">
                <a:latin typeface="Calibri" pitchFamily="34" charset="0"/>
                <a:ea typeface="Times New Roman" pitchFamily="18" charset="0"/>
                <a:cs typeface="Calibri" pitchFamily="34" charset="0"/>
              </a:rPr>
              <a:t>                  </a:t>
            </a:r>
            <a:r>
              <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Nikola Kuczyńska, Amelia Przewoźnik, Tymoteusz Boguszewski</a:t>
            </a:r>
          </a:p>
          <a:p>
            <a:pPr marL="0" marR="0" lvl="0" indent="0" algn="l" defTabSz="914400" rtl="0" eaLnBrk="0" fontAlgn="base" latinLnBrk="0" hangingPunct="0">
              <a:lnSpc>
                <a:spcPct val="10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r>
              <a:rPr lang="pl-PL" b="1" i="1" dirty="0" smtClean="0"/>
              <a:t>Warto wiedzieć    </a:t>
            </a:r>
            <a:r>
              <a:rPr lang="pl-PL" sz="1400" b="1" i="1" dirty="0" smtClean="0"/>
              <a:t> </a:t>
            </a:r>
          </a:p>
          <a:p>
            <a:r>
              <a:rPr lang="pl-PL" sz="1400" b="1" i="1" dirty="0" smtClean="0"/>
              <a:t>          </a:t>
            </a:r>
            <a:endParaRPr lang="pl-PL" sz="1400" dirty="0" smtClean="0"/>
          </a:p>
          <a:p>
            <a:r>
              <a:rPr lang="pl-PL" b="1" dirty="0" err="1" smtClean="0">
                <a:solidFill>
                  <a:srgbClr val="C00000"/>
                </a:solidFill>
              </a:rPr>
              <a:t>Rak’n’Roll</a:t>
            </a:r>
            <a:endParaRPr lang="pl-PL" b="1" dirty="0" smtClean="0">
              <a:solidFill>
                <a:srgbClr val="C00000"/>
              </a:solidFill>
            </a:endParaRPr>
          </a:p>
          <a:p>
            <a:endParaRPr lang="pl-PL" dirty="0" smtClean="0">
              <a:solidFill>
                <a:srgbClr val="C00000"/>
              </a:solidFill>
            </a:endParaRPr>
          </a:p>
          <a:p>
            <a:r>
              <a:rPr lang="pl-PL" dirty="0" smtClean="0"/>
              <a:t>      27 grudnia 2016 roku brałam udział w akcji „Daj włos!”. Pewnie większość z Was nie wie, na czym to polega, dlatego chciałabym o tym trochę opowiedzieć. </a:t>
            </a:r>
            <a:br>
              <a:rPr lang="pl-PL" dirty="0" smtClean="0"/>
            </a:br>
            <a:r>
              <a:rPr lang="pl-PL" dirty="0" smtClean="0"/>
              <a:t>    W akcji „Daj włos!” oddaje się minimum 25 centymetrów włosów na peruki dla kobiet chorych na raka. </a:t>
            </a:r>
          </a:p>
          <a:p>
            <a:r>
              <a:rPr lang="pl-PL" dirty="0" smtClean="0"/>
              <a:t>Peruki z naturalnych włosów są bardzo drogie i tylko częściowo refundowane przez NFZ. Dzięki perukom kobiety walczące z rakiem mogą czuć się lepiej i pewniej, a my możemy coś w sobie zmienić i pomóc jednocześnie. Jedyne czego potrzebujecie to odwagi, chęci i zgody rodzica, że zrobiliście to dobrowolnie a nie z przymusu. </a:t>
            </a:r>
            <a:endParaRPr lang="pl-PL" dirty="0" smtClean="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Prostokąt 2"/>
          <p:cNvSpPr/>
          <p:nvPr/>
        </p:nvSpPr>
        <p:spPr>
          <a:xfrm>
            <a:off x="500034" y="571480"/>
            <a:ext cx="8143932" cy="6740307"/>
          </a:xfrm>
          <a:prstGeom prst="rect">
            <a:avLst/>
          </a:prstGeom>
        </p:spPr>
        <p:txBody>
          <a:bodyPr wrap="square">
            <a:spAutoFit/>
          </a:bodyPr>
          <a:lstStyle/>
          <a:p>
            <a:r>
              <a:rPr lang="pl-PL" dirty="0" smtClean="0"/>
              <a:t>Wiem, że dla większości dziewczyn jest to trudne, ponieważ włosy w pewien sposób dodają nam pewności siebie, ale pomyślcie, to tylko włosy i prędzej czy później odrosną. Ja też się bałam i stresowałam, ale od czasu obcięcia włosów ani razu nie żałowałam. </a:t>
            </a:r>
          </a:p>
          <a:p>
            <a:endParaRPr lang="pl-PL" dirty="0" smtClean="0"/>
          </a:p>
          <a:p>
            <a:r>
              <a:rPr lang="pl-PL" dirty="0" smtClean="0">
                <a:solidFill>
                  <a:srgbClr val="C00000"/>
                </a:solidFill>
              </a:rPr>
              <a:t>Jak przebiega akcja?</a:t>
            </a:r>
          </a:p>
          <a:p>
            <a:r>
              <a:rPr lang="pl-PL" dirty="0" smtClean="0"/>
              <a:t/>
            </a:r>
            <a:br>
              <a:rPr lang="pl-PL" dirty="0" smtClean="0"/>
            </a:br>
            <a:r>
              <a:rPr lang="pl-PL" dirty="0" smtClean="0"/>
              <a:t>     Na samym początku (jeśli jest się niepełnoletnim) rodzic musi wypisać zgodę, jak już wspomniałam wcześniej. Następnie, fryzjer robi Wam kilka warkoczyków, które mają minimum 25 centymetrów. Obcina je 2 centymetry nad gumką. Na samym końcu wyrównuje Wam włosy i odpowiednio pakuje wcześniej obcięte warkoczyki. Po kilku tygodniach przychodzi do Was podziękowanie za udział w akcji. Jedynym minusem jest to, że nie możecie się dowiedzieć, dla kogo zostały przeznaczone te włosy. Na jedną perukę potrzeba włosów od 5 lub 10 osób.</a:t>
            </a:r>
            <a:br>
              <a:rPr lang="pl-PL" dirty="0" smtClean="0"/>
            </a:br>
            <a:r>
              <a:rPr lang="pl-PL" dirty="0" smtClean="0"/>
              <a:t>   Zachęcam Was do brania udziału w takich akcjach, ponieważ możecie komuś sprawić radość i podnieść na duchu, gdy jest w trudnej sytuacji, bo walczy z ciężką chorobą.</a:t>
            </a:r>
            <a:br>
              <a:rPr lang="pl-PL" dirty="0" smtClean="0"/>
            </a:br>
            <a:r>
              <a:rPr lang="pl-PL" dirty="0" smtClean="0"/>
              <a:t>                                                                                                            							 </a:t>
            </a:r>
            <a:r>
              <a:rPr lang="pl-PL" sz="1400" dirty="0" smtClean="0"/>
              <a:t>Nikola Góra</a:t>
            </a:r>
          </a:p>
          <a:p>
            <a:endParaRPr lang="pl-PL" dirty="0" smtClean="0"/>
          </a:p>
          <a:p>
            <a:r>
              <a:rPr lang="pl-PL" dirty="0" smtClean="0"/>
              <a:t/>
            </a:r>
            <a:br>
              <a:rPr lang="pl-PL" dirty="0" smtClean="0"/>
            </a:br>
            <a:endParaRPr lang="pl-P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14282" y="285728"/>
            <a:ext cx="8715436"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pl-PL" sz="2000" dirty="0" smtClean="0">
              <a:latin typeface="Times New Roman" pitchFamily="18" charset="0"/>
              <a:ea typeface="Times New Roman" pitchFamily="18" charset="0"/>
              <a:cs typeface="Times New Roman" pitchFamily="18" charset="0"/>
            </a:endParaRPr>
          </a:p>
        </p:txBody>
      </p:sp>
      <p:sp>
        <p:nvSpPr>
          <p:cNvPr id="14337" name="Rectangle 1"/>
          <p:cNvSpPr>
            <a:spLocks noChangeArrowheads="1"/>
          </p:cNvSpPr>
          <p:nvPr/>
        </p:nvSpPr>
        <p:spPr bwMode="auto">
          <a:xfrm flipV="1">
            <a:off x="571472" y="1052910"/>
            <a:ext cx="80010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Bookman Old Style" pitchFamily="18" charset="0"/>
                <a:ea typeface="Times New Roman" pitchFamily="18" charset="0"/>
                <a:cs typeface="Times New Roman" pitchFamily="18" charset="0"/>
              </a:rPr>
              <a:t>	</a:t>
            </a:r>
            <a:endParaRPr lang="pl-PL" sz="1600" dirty="0" smtClean="0"/>
          </a:p>
        </p:txBody>
      </p:sp>
      <p:sp>
        <p:nvSpPr>
          <p:cNvPr id="2050" name="Rectangle 2"/>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400" b="1" i="0" u="none" strike="noStrike" cap="none" normalizeH="0" baseline="0" dirty="0" smtClean="0">
              <a:ln>
                <a:noFill/>
              </a:ln>
              <a:solidFill>
                <a:schemeClr val="tx1"/>
              </a:solidFill>
              <a:effectLst/>
              <a:latin typeface="Calibri" pitchFamily="34" charset="0"/>
              <a:ea typeface="Times New Roman" pitchFamily="18" charset="0"/>
              <a:cs typeface="Helvetica"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400" b="1" dirty="0" smtClean="0">
              <a:latin typeface="Calibri" pitchFamily="34" charset="0"/>
              <a:ea typeface="Times New Roman" pitchFamily="18" charset="0"/>
              <a:cs typeface="Helvetica"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rgbClr val="008000"/>
                </a:solidFill>
                <a:effectLst/>
                <a:latin typeface="Calibri" pitchFamily="34" charset="0"/>
                <a:ea typeface="Times New Roman" pitchFamily="18" charset="0"/>
                <a:cs typeface="Helvetica" charset="0"/>
              </a:rPr>
              <a:t>Wiosna, </a:t>
            </a:r>
            <a:r>
              <a:rPr kumimoji="0" lang="pl-PL" b="1" i="0" u="none" strike="noStrike" cap="none" normalizeH="0" baseline="0" dirty="0" err="1" smtClean="0">
                <a:ln>
                  <a:noFill/>
                </a:ln>
                <a:solidFill>
                  <a:srgbClr val="008000"/>
                </a:solidFill>
                <a:effectLst/>
                <a:latin typeface="Calibri" pitchFamily="34" charset="0"/>
                <a:ea typeface="Times New Roman" pitchFamily="18" charset="0"/>
                <a:cs typeface="Helvetica" charset="0"/>
              </a:rPr>
              <a:t>wiosna</a:t>
            </a:r>
            <a:endParaRPr kumimoji="0" lang="pl-PL" b="0" i="0" u="none" strike="noStrike" cap="none" normalizeH="0" baseline="0" dirty="0" smtClean="0">
              <a:ln>
                <a:noFill/>
              </a:ln>
              <a:solidFill>
                <a:srgbClr val="00800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500034" y="457200"/>
            <a:ext cx="821537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21 marca będziemy się cieszyć pierwszym dniem kalendarzowej wiosny.</a:t>
            </a:r>
            <a:r>
              <a:rPr kumimoji="0" lang="pl-PL" b="1"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Jest z nim związany zwyczaj topienia marzanny i dziecięca zabawa w </a:t>
            </a:r>
            <a:r>
              <a:rPr kumimoji="0" lang="pl-PL" b="1" i="0" u="none" strike="noStrike" cap="none" normalizeH="0" baseline="0" dirty="0" smtClean="0">
                <a:ln>
                  <a:noFill/>
                </a:ln>
                <a:solidFill>
                  <a:schemeClr val="tx1"/>
                </a:solidFill>
                <a:effectLst/>
                <a:latin typeface="+mj-lt"/>
                <a:ea typeface="Times New Roman" pitchFamily="18" charset="0"/>
                <a:cs typeface="Times New Roman" pitchFamily="18" charset="0"/>
              </a:rPr>
              <a:t>Dniu Wagarowicza</a:t>
            </a:r>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a:t>
            </a:r>
            <a:endParaRPr kumimoji="0" lang="pl-PL" b="0" i="0" u="none" strike="noStrike" cap="none" normalizeH="0" baseline="0" dirty="0" smtClean="0">
              <a:ln>
                <a:noFill/>
              </a:ln>
              <a:solidFill>
                <a:schemeClr val="tx1"/>
              </a:solidFill>
              <a:effectLst/>
              <a:latin typeface="+mj-lt"/>
              <a:cs typeface="Arial" pitchFamily="34" charset="0"/>
            </a:endParaRPr>
          </a:p>
          <a:p>
            <a:pPr fontAlgn="base"/>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Z wiosną kojarzą się nie tylko obrzędy, ale przede wszystkim ruch w przyrodzie. To wtedy dostrzegamy barwne akcenty w ogrodach i na łąkach, świadczące o przebudzeniu się roślin ze snu zimowego. Jedną z najbardziej rozpoznawalnych oznak wiosny są kwiatostany wierzby, czyli puchate bazie. To właśnie 21 marca obchodzony jest </a:t>
            </a:r>
            <a:r>
              <a:rPr kumimoji="0" lang="pl-PL" b="1" i="0" u="none" strike="noStrike" cap="none" normalizeH="0" baseline="0" dirty="0" smtClean="0">
                <a:ln>
                  <a:noFill/>
                </a:ln>
                <a:solidFill>
                  <a:schemeClr val="tx1"/>
                </a:solidFill>
                <a:effectLst/>
                <a:latin typeface="+mj-lt"/>
                <a:ea typeface="Times New Roman" pitchFamily="18" charset="0"/>
                <a:cs typeface="Times New Roman" pitchFamily="18" charset="0"/>
              </a:rPr>
              <a:t>Dzień Wierzby</a:t>
            </a:r>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 drzewa najbardziej rozpoznawalnego w polskim krajobrazie. Wierzbowe gałązki przynosimy do domu i wstawiamy do wazonu, żeby przypominały, że wiosna się zaczęła. </a:t>
            </a:r>
          </a:p>
          <a:p>
            <a:pPr fontAlgn="base"/>
            <a:endPar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fontAlgn="base"/>
            <a:r>
              <a:rPr lang="pl-PL" dirty="0" smtClean="0">
                <a:latin typeface="+mj-lt"/>
                <a:cs typeface="Times New Roman" pitchFamily="18" charset="0"/>
              </a:rPr>
              <a:t>	</a:t>
            </a:r>
            <a:r>
              <a:rPr lang="pl-PL" dirty="0" smtClean="0"/>
              <a:t>Ptasim symbolem wiosny jest bocian, który pojawia się w wielu przysłowiach: </a:t>
            </a:r>
          </a:p>
          <a:p>
            <a:r>
              <a:rPr lang="pl-PL" dirty="0" smtClean="0"/>
              <a:t>- </a:t>
            </a:r>
            <a:r>
              <a:rPr lang="pl-PL" i="1" dirty="0" smtClean="0">
                <a:solidFill>
                  <a:srgbClr val="00B050"/>
                </a:solidFill>
              </a:rPr>
              <a:t>Jak na Gertrudę (17 III) bociek na gnieździe </a:t>
            </a:r>
            <a:r>
              <a:rPr lang="pl-PL" i="1" dirty="0" err="1" smtClean="0">
                <a:solidFill>
                  <a:srgbClr val="00B050"/>
                </a:solidFill>
              </a:rPr>
              <a:t>siędzie</a:t>
            </a:r>
            <a:r>
              <a:rPr lang="pl-PL" i="1" dirty="0" smtClean="0">
                <a:solidFill>
                  <a:srgbClr val="00B050"/>
                </a:solidFill>
              </a:rPr>
              <a:t>, wiosna szybko przybędzie.</a:t>
            </a:r>
            <a:br>
              <a:rPr lang="pl-PL" i="1" dirty="0" smtClean="0">
                <a:solidFill>
                  <a:srgbClr val="00B050"/>
                </a:solidFill>
              </a:rPr>
            </a:br>
            <a:r>
              <a:rPr lang="pl-PL" i="1" dirty="0" smtClean="0">
                <a:solidFill>
                  <a:srgbClr val="00B050"/>
                </a:solidFill>
              </a:rPr>
              <a:t>- Gdy bocian na święty Józef (19 III) przybędzie, to śniegu już nie będzie.</a:t>
            </a:r>
            <a:br>
              <a:rPr lang="pl-PL" i="1" dirty="0" smtClean="0">
                <a:solidFill>
                  <a:srgbClr val="00B050"/>
                </a:solidFill>
              </a:rPr>
            </a:br>
            <a:r>
              <a:rPr lang="pl-PL" i="1" dirty="0" smtClean="0">
                <a:solidFill>
                  <a:srgbClr val="00B050"/>
                </a:solidFill>
              </a:rPr>
              <a:t>- Jak bocian przyleci, możecie wyjść na dwór dzieci.</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28596" y="571480"/>
            <a:ext cx="8215370" cy="4832092"/>
          </a:xfrm>
          <a:prstGeom prst="rect">
            <a:avLst/>
          </a:prstGeom>
        </p:spPr>
        <p:txBody>
          <a:bodyPr wrap="square">
            <a:spAutoFit/>
          </a:bodyPr>
          <a:lstStyle/>
          <a:p>
            <a:pPr lvl="0" eaLnBrk="0" fontAlgn="base" hangingPunct="0">
              <a:spcBef>
                <a:spcPct val="0"/>
              </a:spcBef>
              <a:spcAft>
                <a:spcPct val="0"/>
              </a:spcAft>
            </a:pPr>
            <a:endParaRPr lang="pl-PL" sz="2000" dirty="0" smtClean="0">
              <a:latin typeface="Calibri"/>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a:p>
            <a:endParaRPr lang="pl-PL" sz="1600" dirty="0" smtClean="0">
              <a:latin typeface="Times New Roman" pitchFamily="18" charset="0"/>
              <a:cs typeface="Times New Roman" pitchFamily="18" charset="0"/>
            </a:endParaRPr>
          </a:p>
        </p:txBody>
      </p:sp>
      <p:sp>
        <p:nvSpPr>
          <p:cNvPr id="3" name="Prostokąt 2"/>
          <p:cNvSpPr/>
          <p:nvPr/>
        </p:nvSpPr>
        <p:spPr>
          <a:xfrm>
            <a:off x="571472" y="857232"/>
            <a:ext cx="7858180" cy="338554"/>
          </a:xfrm>
          <a:prstGeom prst="rect">
            <a:avLst/>
          </a:prstGeom>
        </p:spPr>
        <p:txBody>
          <a:bodyPr wrap="square">
            <a:spAutoFit/>
          </a:bodyPr>
          <a:lstStyle/>
          <a:p>
            <a:r>
              <a:rPr lang="pl-PL" sz="1600" dirty="0" smtClean="0">
                <a:latin typeface="Bookman Old Style" pitchFamily="18" charset="0"/>
              </a:rPr>
              <a:t>	</a:t>
            </a:r>
            <a:endParaRPr lang="pl-PL" sz="1200" dirty="0">
              <a:latin typeface="Bookman Old Style" pitchFamily="18" charset="0"/>
            </a:endParaRPr>
          </a:p>
        </p:txBody>
      </p:sp>
      <p:sp>
        <p:nvSpPr>
          <p:cNvPr id="1025" name="Rectangle 1"/>
          <p:cNvSpPr>
            <a:spLocks noChangeArrowheads="1"/>
          </p:cNvSpPr>
          <p:nvPr/>
        </p:nvSpPr>
        <p:spPr bwMode="auto">
          <a:xfrm>
            <a:off x="500034" y="500042"/>
            <a:ext cx="8072494" cy="584775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mj-lt"/>
                <a:ea typeface="Times New Roman" pitchFamily="18" charset="0"/>
                <a:cs typeface="Arial" pitchFamily="34" charset="0"/>
              </a:rPr>
              <a:t>Zwiastunami wiosny są również jaskółki i kukułki. Dostrzeżenie jaskółki na niebie wróżyło szczęście przez cały rok, a potrząsanie pieniędzmi w ręku, gdy kukała kukułka, przepowiadało dostatek.</a:t>
            </a:r>
          </a:p>
          <a:p>
            <a:pPr marL="0" marR="0" lvl="0" indent="0" algn="just" defTabSz="914400" rtl="0" eaLnBrk="1" fontAlgn="base" latinLnBrk="0" hangingPunct="1">
              <a:lnSpc>
                <a:spcPct val="100000"/>
              </a:lnSpc>
              <a:spcBef>
                <a:spcPct val="0"/>
              </a:spcBef>
              <a:spcAft>
                <a:spcPct val="0"/>
              </a:spcAft>
              <a:buClrTx/>
              <a:buSzTx/>
              <a:buFontTx/>
              <a:buNone/>
              <a:tabLst/>
            </a:pPr>
            <a:endParaRPr lang="pl-PL" dirty="0" smtClean="0">
              <a:latin typeface="+mj-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pl-PL" dirty="0" smtClean="0">
              <a:latin typeface="+mj-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pl-PL" dirty="0" smtClean="0">
              <a:latin typeface="+mj-l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pl-PL" dirty="0" smtClean="0">
              <a:latin typeface="+mj-l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rgbClr val="00B050"/>
                </a:solidFill>
                <a:effectLst/>
                <a:latin typeface="+mj-lt"/>
                <a:ea typeface="Times New Roman" pitchFamily="18" charset="0"/>
                <a:cs typeface="Times New Roman" pitchFamily="18" charset="0"/>
              </a:rPr>
              <a:t>A jak świętuje się początek wiosny w różnych miejscach świata?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mj-lt"/>
                <a:ea typeface="Times New Roman" pitchFamily="18" charset="0"/>
                <a:cs typeface="Arial" pitchFamily="34" charset="0"/>
              </a:rPr>
              <a:t/>
            </a:r>
            <a:br>
              <a:rPr kumimoji="0" lang="pl-PL" b="0" i="0" u="none" strike="noStrike" cap="none" normalizeH="0" baseline="0" dirty="0" smtClean="0">
                <a:ln>
                  <a:noFill/>
                </a:ln>
                <a:solidFill>
                  <a:schemeClr val="tx1"/>
                </a:solidFill>
                <a:effectLst/>
                <a:latin typeface="+mj-lt"/>
                <a:ea typeface="Times New Roman" pitchFamily="18" charset="0"/>
                <a:cs typeface="Arial" pitchFamily="34" charset="0"/>
              </a:rPr>
            </a:br>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            Na Litwie wiosenne świętowanie rozpoczyna się 4 marca, w dzień św. Kazimierza, patrona kraju. Odbywa się wtedy trzydniowy Jarmark </a:t>
            </a:r>
            <a:r>
              <a:rPr kumimoji="0" lang="pl-PL" b="0" i="0" u="none" strike="noStrike" cap="none" normalizeH="0" baseline="0" dirty="0" err="1" smtClean="0">
                <a:ln>
                  <a:noFill/>
                </a:ln>
                <a:solidFill>
                  <a:schemeClr val="tx1"/>
                </a:solidFill>
                <a:effectLst/>
                <a:latin typeface="+mj-lt"/>
                <a:ea typeface="Times New Roman" pitchFamily="18" charset="0"/>
                <a:cs typeface="Times New Roman" pitchFamily="18" charset="0"/>
              </a:rPr>
              <a:t>Kaziuka</a:t>
            </a:r>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 i urządzane są barwne pochody, w czasie których brzmi gliniany dzwonek. Z początkiem wiosny Litwini obdarowują się prezentami.</a:t>
            </a:r>
            <a:endParaRPr kumimoji="0" lang="pl-PL" b="0" i="0" u="none" strike="noStrike" cap="none" normalizeH="0" baseline="0" dirty="0" smtClean="0">
              <a:ln>
                <a:noFill/>
              </a:ln>
              <a:solidFill>
                <a:schemeClr val="tx1"/>
              </a:solidFill>
              <a:effectLst/>
              <a:latin typeface="+mj-lt"/>
              <a:cs typeface="Arial" pitchFamily="34" charset="0"/>
            </a:endParaRPr>
          </a:p>
        </p:txBody>
      </p:sp>
      <p:pic>
        <p:nvPicPr>
          <p:cNvPr id="5" name="Obraz 2" descr="20170205_142744"/>
          <p:cNvPicPr>
            <a:picLocks noChangeAspect="1" noChangeArrowheads="1"/>
          </p:cNvPicPr>
          <p:nvPr/>
        </p:nvPicPr>
        <p:blipFill>
          <a:blip r:embed="rId2"/>
          <a:srcRect t="8485" b="26836"/>
          <a:stretch>
            <a:fillRect/>
          </a:stretch>
        </p:blipFill>
        <p:spPr bwMode="auto">
          <a:xfrm>
            <a:off x="3357554" y="1714488"/>
            <a:ext cx="1778001" cy="20351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428596" y="571480"/>
            <a:ext cx="835824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endParaRPr kumimoji="0" lang="pl-PL" b="0" i="0" u="none" strike="noStrike" cap="none" normalizeH="0" baseline="0" dirty="0" smtClean="0">
              <a:ln>
                <a:noFill/>
              </a:ln>
              <a:solidFill>
                <a:srgbClr val="00B050"/>
              </a:solidFill>
              <a:effectLst/>
              <a:latin typeface="+mj-lt"/>
              <a:ea typeface="Times New Roman" pitchFamily="18" charset="0"/>
              <a:cs typeface="Times New Roman" pitchFamily="18" charset="0"/>
            </a:endParaRPr>
          </a:p>
          <a:p>
            <a:pPr indent="449263" algn="just" fontAlgn="base">
              <a:spcBef>
                <a:spcPct val="0"/>
              </a:spcBef>
              <a:spcAft>
                <a:spcPct val="0"/>
              </a:spcAft>
            </a:pPr>
            <a:r>
              <a:rPr kumimoji="0" lang="pl-PL" b="0" i="0" u="none" strike="noStrike" cap="none" normalizeH="0" baseline="0" dirty="0" smtClean="0">
                <a:ln>
                  <a:noFill/>
                </a:ln>
                <a:solidFill>
                  <a:srgbClr val="00B050"/>
                </a:solidFill>
                <a:effectLst/>
                <a:latin typeface="+mj-lt"/>
                <a:ea typeface="Times New Roman" pitchFamily="18" charset="0"/>
                <a:cs typeface="Times New Roman" pitchFamily="18" charset="0"/>
              </a:rPr>
              <a:t>W Bułgarii </a:t>
            </a:r>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1 marca obchodzone jest święto Baby Marty, czyli Babci Marzec. Kapryśna Baba odwiedza wtedy domy i przynosi mieszkańcom zdrowie i bogactwo lub nieszczęście. Przed domami wywieszano kiedyś czerwone chodniki albo motki wełny, a ponieważ Baba lubiła ten kolor, uśmiechała się i ogrzewała dom ciepłymi promieniami, dając domownikom szczęście. Dzisiaj w Bułgarii na powitanie wiosny robi się amulety, chroniące przed złem, tzw. </a:t>
            </a:r>
            <a:r>
              <a:rPr kumimoji="0" lang="pl-PL" b="0" i="0" u="none" strike="noStrike" cap="none" normalizeH="0" baseline="0" dirty="0" err="1" smtClean="0">
                <a:ln>
                  <a:noFill/>
                </a:ln>
                <a:solidFill>
                  <a:schemeClr val="tx1"/>
                </a:solidFill>
                <a:effectLst/>
                <a:latin typeface="+mj-lt"/>
                <a:ea typeface="Times New Roman" pitchFamily="18" charset="0"/>
                <a:cs typeface="Times New Roman" pitchFamily="18" charset="0"/>
              </a:rPr>
              <a:t>marteniczki</a:t>
            </a:r>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 z białej i czerwonej włóczki. Nosi się je jako naszyjnik, bransoletkę, przypina do kurtki lub plecaka. </a:t>
            </a:r>
            <a:endParaRPr lang="pl-PL" dirty="0" smtClean="0">
              <a:latin typeface="+mj-lt"/>
              <a:cs typeface="Times New Roman" pitchFamily="18" charset="0"/>
            </a:endParaRPr>
          </a:p>
          <a:p>
            <a:pPr indent="449263" algn="just" fontAlgn="base">
              <a:spcBef>
                <a:spcPct val="0"/>
              </a:spcBef>
              <a:spcAft>
                <a:spcPct val="0"/>
              </a:spcAft>
            </a:pPr>
            <a:endParaRPr lang="pl-PL" dirty="0" smtClean="0">
              <a:solidFill>
                <a:srgbClr val="00B050"/>
              </a:solidFill>
            </a:endParaRPr>
          </a:p>
          <a:p>
            <a:pPr indent="449263" algn="just" fontAlgn="base">
              <a:spcBef>
                <a:spcPct val="0"/>
              </a:spcBef>
              <a:spcAft>
                <a:spcPct val="0"/>
              </a:spcAft>
            </a:pPr>
            <a:r>
              <a:rPr lang="pl-PL" dirty="0" smtClean="0">
                <a:solidFill>
                  <a:srgbClr val="00B050"/>
                </a:solidFill>
              </a:rPr>
              <a:t>Hiszpańskie</a:t>
            </a:r>
            <a:r>
              <a:rPr lang="pl-PL" dirty="0" smtClean="0"/>
              <a:t> świętowanie wiosny związane jest z obchodami Święta Ognia. 16 marca odbywają się w wielu miastach parady wielkich kukieł, zrobionych z kartonu, plastrów, wosku i drewna. Najhuczniejsza zabawa jest w Walencji, a jej kulminacyjnym punktem jest spalenie kukieł, które odbywa się 19 marca, w dzień św. Józefa.</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mj-lt"/>
              <a:cs typeface="Arial" pitchFamily="34" charset="0"/>
            </a:endParaRPr>
          </a:p>
        </p:txBody>
      </p:sp>
      <p:pic>
        <p:nvPicPr>
          <p:cNvPr id="4" name="Obraz 3" descr="E:\PFiles\MSOffice\Clipart\standard\stddir1\BD06409_.WMF"/>
          <p:cNvPicPr/>
          <p:nvPr/>
        </p:nvPicPr>
        <p:blipFill>
          <a:blip r:embed="rId2"/>
          <a:srcRect/>
          <a:stretch>
            <a:fillRect/>
          </a:stretch>
        </p:blipFill>
        <p:spPr bwMode="auto">
          <a:xfrm>
            <a:off x="6786578" y="5072074"/>
            <a:ext cx="1093200" cy="13789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28596" y="285728"/>
            <a:ext cx="828680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171950" algn="l"/>
              </a:tabLst>
            </a:pPr>
            <a:endPar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tab pos="4171950" algn="l"/>
              </a:tabLst>
            </a:pPr>
            <a:r>
              <a:rPr kumimoji="0" lang="pl-PL" b="0" i="0" u="none" strike="noStrike" cap="none" normalizeH="0" baseline="0" dirty="0" smtClean="0">
                <a:ln>
                  <a:noFill/>
                </a:ln>
                <a:solidFill>
                  <a:srgbClr val="008000"/>
                </a:solidFill>
                <a:effectLst/>
                <a:latin typeface="+mj-lt"/>
                <a:ea typeface="Times New Roman" pitchFamily="18" charset="0"/>
                <a:cs typeface="Times New Roman" pitchFamily="18" charset="0"/>
              </a:rPr>
              <a:t>W Indiach </a:t>
            </a:r>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powitanie wiosny jest związane z festiwalem Holi. Święto przepełnione jest radością, kolorami, tańcem i śpiewem. W czasie Holi Hindusi składają sobie wizyty, obdarowują się słodyczami i posypują kolorowym proszkiem, a także wzajemnie oblewają się wodą zabarwioną przeróżnymi kolorami. Tańczą i śpiewają do muzyki bębnów.</a:t>
            </a:r>
          </a:p>
          <a:p>
            <a:pPr marL="0" marR="0" lvl="0" indent="449263" algn="l" defTabSz="914400" rtl="0" eaLnBrk="1" fontAlgn="base" latinLnBrk="0" hangingPunct="1">
              <a:lnSpc>
                <a:spcPct val="100000"/>
              </a:lnSpc>
              <a:spcBef>
                <a:spcPct val="0"/>
              </a:spcBef>
              <a:spcAft>
                <a:spcPct val="0"/>
              </a:spcAft>
              <a:buClrTx/>
              <a:buSzTx/>
              <a:buFontTx/>
              <a:buNone/>
              <a:tabLst>
                <a:tab pos="4171950" algn="l"/>
              </a:tabLst>
            </a:pPr>
            <a:endParaRPr kumimoji="0" lang="pl-PL" b="0" i="0" u="none" strike="noStrike" cap="none" normalizeH="0" baseline="0" dirty="0" smtClean="0">
              <a:ln>
                <a:noFill/>
              </a:ln>
              <a:solidFill>
                <a:schemeClr val="tx1"/>
              </a:solidFill>
              <a:effectLst/>
              <a:latin typeface="+mj-l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4171950" algn="l"/>
              </a:tabLst>
            </a:pPr>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Święto Wiosny </a:t>
            </a:r>
            <a:r>
              <a:rPr kumimoji="0" lang="pl-PL" b="0" i="0" u="none" strike="noStrike" cap="none" normalizeH="0" baseline="0" dirty="0" smtClean="0">
                <a:ln>
                  <a:noFill/>
                </a:ln>
                <a:solidFill>
                  <a:srgbClr val="008000"/>
                </a:solidFill>
                <a:effectLst/>
                <a:latin typeface="+mj-lt"/>
                <a:ea typeface="Times New Roman" pitchFamily="18" charset="0"/>
                <a:cs typeface="Times New Roman" pitchFamily="18" charset="0"/>
              </a:rPr>
              <a:t>Japończycy</a:t>
            </a:r>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 obchodzą dwukrotnie. Najpierw 3 lub 4 lutego urządzają Festiwal Wiosenny, z którym wiąże się odpędzanie demonów i przywoływaniem szczęścia do domu. Mężczyźni i osoby najstarsze w domostwie rzucają w złe duchy prażonymi ziarnami soi, a inni je zbierają i zjadają, tyle, ile mają lat i jedno za pomyślny rok.</a:t>
            </a:r>
            <a:endParaRPr kumimoji="0" lang="pl-PL" b="0" i="0" u="none" strike="noStrike" cap="none" normalizeH="0" baseline="0" dirty="0" smtClean="0">
              <a:ln>
                <a:noFill/>
              </a:ln>
              <a:solidFill>
                <a:schemeClr val="tx1"/>
              </a:solidFill>
              <a:effectLst/>
              <a:latin typeface="+mj-l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4171950" algn="l"/>
              </a:tabLst>
            </a:pPr>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20 lub 21 marca jest w Japonii świętem państwowym i dniem wolnym od pracy. Japończycy wyjeżdżają za miasto i odpoczywają na łonie budzącej się do życia przyrody</a:t>
            </a:r>
            <a:r>
              <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449263" algn="l" defTabSz="914400" rtl="0" eaLnBrk="0" fontAlgn="base" latinLnBrk="0" hangingPunct="0">
              <a:lnSpc>
                <a:spcPct val="100000"/>
              </a:lnSpc>
              <a:spcBef>
                <a:spcPct val="0"/>
              </a:spcBef>
              <a:spcAft>
                <a:spcPct val="0"/>
              </a:spcAft>
              <a:buClrTx/>
              <a:buSzTx/>
              <a:buFontTx/>
              <a:buNone/>
              <a:tabLst>
                <a:tab pos="4171950" algn="l"/>
              </a:tabLst>
            </a:pPr>
            <a:endParaRPr lang="pl-PL" sz="1400" dirty="0" smtClean="0">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4171950" algn="l"/>
              </a:tabLst>
            </a:pPr>
            <a:endPar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4171950" algn="l"/>
              </a:tabLst>
            </a:pP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4171950" algn="l"/>
              </a:tabLst>
            </a:pPr>
            <a:r>
              <a:rPr kumimoji="0" lang="pl-PL" sz="14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pl-PL" sz="1400" b="0" i="0" u="none" strike="noStrike" cap="none" normalizeH="0" baseline="0" dirty="0" err="1" smtClean="0">
                <a:ln>
                  <a:noFill/>
                </a:ln>
                <a:solidFill>
                  <a:schemeClr val="tx1"/>
                </a:solidFill>
                <a:effectLst/>
                <a:latin typeface="+mj-lt"/>
                <a:ea typeface="Times New Roman" pitchFamily="18" charset="0"/>
                <a:cs typeface="Times New Roman" pitchFamily="18" charset="0"/>
              </a:rPr>
              <a:t>I.Perużyńska</a:t>
            </a:r>
            <a:r>
              <a:rPr kumimoji="0" lang="pl-PL" sz="1400" b="0" i="0" u="none" strike="noStrike" cap="none" normalizeH="0" baseline="0" dirty="0" smtClean="0">
                <a:ln>
                  <a:noFill/>
                </a:ln>
                <a:solidFill>
                  <a:schemeClr val="tx1"/>
                </a:solidFill>
                <a:effectLst/>
                <a:latin typeface="+mj-lt"/>
                <a:ea typeface="Times New Roman" pitchFamily="18" charset="0"/>
                <a:cs typeface="Times New Roman" pitchFamily="18" charset="0"/>
              </a:rPr>
              <a:t> na podst. źródeł </a:t>
            </a:r>
            <a:r>
              <a:rPr kumimoji="0" lang="pl-PL" sz="1400" b="0" i="0" u="none" strike="noStrike" cap="none" normalizeH="0" baseline="0" dirty="0" err="1" smtClean="0">
                <a:ln>
                  <a:noFill/>
                </a:ln>
                <a:solidFill>
                  <a:schemeClr val="tx1"/>
                </a:solidFill>
                <a:effectLst/>
                <a:latin typeface="+mj-lt"/>
                <a:ea typeface="Times New Roman" pitchFamily="18" charset="0"/>
                <a:cs typeface="Times New Roman" pitchFamily="18" charset="0"/>
              </a:rPr>
              <a:t>online</a:t>
            </a:r>
            <a:endParaRPr kumimoji="0" lang="pl-PL" sz="1400" b="0" i="0" u="none" strike="noStrike" cap="none" normalizeH="0" baseline="0" dirty="0" smtClean="0">
              <a:ln>
                <a:noFill/>
              </a:ln>
              <a:solidFill>
                <a:schemeClr val="tx1"/>
              </a:solidFill>
              <a:effectLst/>
              <a:latin typeface="+mj-l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4171950" algn="l"/>
              </a:tabLst>
            </a:pPr>
            <a:r>
              <a:rPr kumimoji="0" lang="pl-PL" sz="14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pl-PL" sz="1200" b="0" i="0" u="none" strike="noStrike" cap="none" normalizeH="0" baseline="0" dirty="0" smtClean="0">
                <a:ln>
                  <a:noFill/>
                </a:ln>
                <a:solidFill>
                  <a:schemeClr val="tx1"/>
                </a:solidFill>
                <a:effectLst/>
                <a:latin typeface="+mj-lt"/>
                <a:ea typeface="Times New Roman" pitchFamily="18" charset="0"/>
                <a:cs typeface="Times New Roman" pitchFamily="18" charset="0"/>
              </a:rPr>
              <a:t>fot. I.P., rys. </a:t>
            </a:r>
            <a:r>
              <a:rPr kumimoji="0" lang="pl-PL" sz="1200" b="0" i="0" u="none" strike="noStrike" cap="none" normalizeH="0" baseline="0" dirty="0" err="1" smtClean="0">
                <a:ln>
                  <a:noFill/>
                </a:ln>
                <a:solidFill>
                  <a:schemeClr val="tx1"/>
                </a:solidFill>
                <a:effectLst/>
                <a:latin typeface="+mj-lt"/>
                <a:ea typeface="Times New Roman" pitchFamily="18" charset="0"/>
                <a:cs typeface="Times New Roman" pitchFamily="18" charset="0"/>
              </a:rPr>
              <a:t>internet</a:t>
            </a:r>
            <a:endParaRPr kumimoji="0" lang="pl-PL" sz="1200" b="0" i="0" u="none" strike="noStrike" cap="none" normalizeH="0" baseline="0" dirty="0" smtClean="0">
              <a:ln>
                <a:noFill/>
              </a:ln>
              <a:solidFill>
                <a:schemeClr val="tx1"/>
              </a:solidFill>
              <a:effectLst/>
              <a:latin typeface="+mj-l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4171950" algn="l"/>
              </a:tabLst>
            </a:pPr>
            <a:endParaRPr kumimoji="0" lang="pl-PL" sz="1400" b="0" i="0" u="none" strike="noStrike" cap="none" normalizeH="0" baseline="0" dirty="0" smtClean="0">
              <a:ln>
                <a:noFill/>
              </a:ln>
              <a:solidFill>
                <a:schemeClr val="tx1"/>
              </a:solidFill>
              <a:effectLst/>
              <a:latin typeface="+mj-lt"/>
              <a:cs typeface="Arial" pitchFamily="34" charset="0"/>
            </a:endParaRPr>
          </a:p>
        </p:txBody>
      </p:sp>
      <p:pic>
        <p:nvPicPr>
          <p:cNvPr id="40962" name="Picture 2"/>
          <p:cNvPicPr>
            <a:picLocks noChangeAspect="1" noChangeArrowheads="1"/>
          </p:cNvPicPr>
          <p:nvPr/>
        </p:nvPicPr>
        <p:blipFill>
          <a:blip r:embed="rId2" cstate="print"/>
          <a:srcRect/>
          <a:stretch>
            <a:fillRect/>
          </a:stretch>
        </p:blipFill>
        <p:spPr bwMode="auto">
          <a:xfrm>
            <a:off x="714348" y="4857760"/>
            <a:ext cx="1289401"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428596" y="357166"/>
            <a:ext cx="8286808" cy="646330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chemeClr val="tx1"/>
              </a:solidFill>
              <a:effectLst/>
              <a:latin typeface="Monotype Corsiva" pitchFamily="66" charset="0"/>
              <a:ea typeface="Times New Roman" pitchFamily="18" charset="0"/>
              <a:cs typeface="Leelawadee"/>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rgbClr val="008000"/>
                </a:solidFill>
                <a:effectLst/>
                <a:latin typeface="Monotype Corsiva" pitchFamily="66" charset="0"/>
                <a:ea typeface="Times New Roman" pitchFamily="18" charset="0"/>
                <a:cs typeface="Leelawadee"/>
              </a:rPr>
              <a:t>Na widelcu     </a:t>
            </a:r>
          </a:p>
          <a:p>
            <a:pPr marL="0" marR="0" lvl="0" indent="449263" algn="ctr" defTabSz="914400" rtl="0" eaLnBrk="1" fontAlgn="base" latinLnBrk="0" hangingPunct="1">
              <a:lnSpc>
                <a:spcPct val="100000"/>
              </a:lnSpc>
              <a:spcBef>
                <a:spcPct val="0"/>
              </a:spcBef>
              <a:spcAft>
                <a:spcPct val="0"/>
              </a:spcAft>
              <a:buClrTx/>
              <a:buSzTx/>
              <a:buFontTx/>
              <a:buNone/>
              <a:tabLst/>
            </a:pPr>
            <a:endParaRPr lang="pl-PL" b="1" dirty="0" smtClean="0">
              <a:latin typeface="Monotype Corsiva" pitchFamily="66"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Tłusty czwartek zapowiada nadejście ostatnich dni karnawału, nazywanych ostatkami lub zapustami. Ich zwieńczeniem jest wtorek poprzedzający Środę Popielcową.</a:t>
            </a: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Najpopularniejsze potrawy tłustoczwartkowe to pączki i faworki. Dawniej tego dnia objadano się pączkami nadziewanymi słoniną, boczkiem i mięsem.</a:t>
            </a: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r>
              <a:rPr kumimoji="0" lang="pl-PL" b="0" i="0" u="none" strike="noStrike" cap="none" normalizeH="0" baseline="0" dirty="0" smtClean="0">
                <a:ln>
                  <a:noFill/>
                </a:ln>
                <a:solidFill>
                  <a:schemeClr val="tx1"/>
                </a:solidFill>
                <a:effectLst/>
                <a:latin typeface="Bookman Old Style" pitchFamily="18" charset="0"/>
                <a:ea typeface="Times New Roman" pitchFamily="18" charset="0"/>
                <a:cs typeface="Calibri" pitchFamily="34" charset="0"/>
              </a:rPr>
              <a:t>Według jednego z przesądów, jeśli ktoś w tłusty czwartek nie zje ani jednego pączka, w dalszym życiu nie będzie mu się wiodło. </a:t>
            </a:r>
          </a:p>
          <a:p>
            <a:endParaRPr lang="pl-PL" dirty="0" smtClean="0">
              <a:latin typeface="Bookman Old Style" pitchFamily="18" charset="0"/>
              <a:cs typeface="Calibri" pitchFamily="34" charset="0"/>
            </a:endParaRPr>
          </a:p>
          <a:p>
            <a:r>
              <a:rPr lang="pl-PL" b="1" i="1" dirty="0" smtClean="0">
                <a:latin typeface="Bookman Old Style" pitchFamily="18" charset="0"/>
              </a:rPr>
              <a:t>Faworki, czyli chrusty</a:t>
            </a:r>
          </a:p>
          <a:p>
            <a:endParaRPr lang="pl-PL" dirty="0" smtClean="0">
              <a:latin typeface="Bookman Old Style" pitchFamily="18" charset="0"/>
            </a:endParaRPr>
          </a:p>
          <a:p>
            <a:r>
              <a:rPr lang="pl-PL" b="1" dirty="0" smtClean="0">
                <a:latin typeface="Bookman Old Style" pitchFamily="18" charset="0"/>
              </a:rPr>
              <a:t>Składniki</a:t>
            </a:r>
            <a:r>
              <a:rPr lang="pl-PL" dirty="0" smtClean="0">
                <a:latin typeface="Bookman Old Style" pitchFamily="18" charset="0"/>
              </a:rPr>
              <a:t> (na porcję w sam raz):                                                    </a:t>
            </a:r>
          </a:p>
          <a:p>
            <a:r>
              <a:rPr lang="pl-PL" dirty="0" smtClean="0">
                <a:latin typeface="Bookman Old Style" pitchFamily="18" charset="0"/>
              </a:rPr>
              <a:t>2 i ¼ szklanki mąki pszennej                       </a:t>
            </a:r>
          </a:p>
          <a:p>
            <a:r>
              <a:rPr lang="pl-PL" dirty="0" smtClean="0">
                <a:latin typeface="Bookman Old Style" pitchFamily="18" charset="0"/>
              </a:rPr>
              <a:t>6 żółtek</a:t>
            </a:r>
          </a:p>
          <a:p>
            <a:r>
              <a:rPr lang="pl-PL" dirty="0" smtClean="0">
                <a:latin typeface="Bookman Old Style" pitchFamily="18" charset="0"/>
              </a:rPr>
              <a:t>4 łyżki gęstej śmietany</a:t>
            </a:r>
          </a:p>
          <a:p>
            <a:r>
              <a:rPr lang="pl-PL" dirty="0" smtClean="0">
                <a:latin typeface="Bookman Old Style" pitchFamily="18" charset="0"/>
              </a:rPr>
              <a:t>2 łyżki octu lub spirytusu </a:t>
            </a:r>
          </a:p>
          <a:p>
            <a:r>
              <a:rPr lang="pl-PL" dirty="0" smtClean="0">
                <a:latin typeface="Bookman Old Style" pitchFamily="18" charset="0"/>
              </a:rPr>
              <a:t>trzy kostki smalcu do smażenia</a:t>
            </a:r>
          </a:p>
          <a:p>
            <a:r>
              <a:rPr lang="pl-PL" dirty="0" smtClean="0">
                <a:latin typeface="Bookman Old Style" pitchFamily="18" charset="0"/>
              </a:rPr>
              <a:t>cukier puder do posypania wypieku</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p:txBody>
      </p:sp>
      <p:pic>
        <p:nvPicPr>
          <p:cNvPr id="3" name="Obraz 2" descr="https://encrypted-tbn1.gstatic.com/images?q=tbn:ANd9GcRUYYepvsxbG_RL22W21FjpZg2bvU6i4OA-b5KGYC8brUK9kWjx">
            <a:hlinkClick r:id="rId2"/>
          </p:cNvPr>
          <p:cNvPicPr/>
          <p:nvPr/>
        </p:nvPicPr>
        <p:blipFill>
          <a:blip r:embed="rId3" cstate="print">
            <a:biLevel thresh="50000"/>
          </a:blip>
          <a:srcRect l="2930" t="9886" r="61969" b="11284"/>
          <a:stretch>
            <a:fillRect/>
          </a:stretch>
        </p:blipFill>
        <p:spPr bwMode="auto">
          <a:xfrm flipH="1">
            <a:off x="5643570" y="642918"/>
            <a:ext cx="461010" cy="795867"/>
          </a:xfrm>
          <a:prstGeom prst="rect">
            <a:avLst/>
          </a:prstGeom>
          <a:solidFill>
            <a:schemeClr val="tx1">
              <a:lumMod val="85000"/>
              <a:lumOff val="15000"/>
            </a:schemeClr>
          </a:solidFill>
          <a:ln w="9525">
            <a:noFill/>
            <a:miter lim="800000"/>
            <a:headEnd/>
            <a:tailEnd/>
          </a:ln>
          <a:scene3d>
            <a:camera prst="isometricTopUp"/>
            <a:lightRig rig="threePt" dir="t"/>
          </a:scene3d>
        </p:spPr>
      </p:pic>
      <p:pic>
        <p:nvPicPr>
          <p:cNvPr id="7" name="Obraz 6" descr="C:\Users\Iwona Perużyńska\Desktop\KumamNewsa7\20170120_135603.jpg"/>
          <p:cNvPicPr/>
          <p:nvPr/>
        </p:nvPicPr>
        <p:blipFill>
          <a:blip r:embed="rId4" cstate="print"/>
          <a:srcRect r="11181"/>
          <a:stretch>
            <a:fillRect/>
          </a:stretch>
        </p:blipFill>
        <p:spPr bwMode="auto">
          <a:xfrm rot="5400000">
            <a:off x="5789720" y="4140106"/>
            <a:ext cx="2714644" cy="18639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428596" y="500042"/>
            <a:ext cx="828680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pl-PL" b="1"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Sposób wykonania faworków</a:t>
            </a:r>
            <a:r>
              <a:rPr kumimoji="0" lang="pl-PL"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a:t>
            </a: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pl-PL"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Ze składników wyrobić ciasto</a:t>
            </a: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pl-PL"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Kilkakrotnie wałkować, składać i uderzać w ciasto wałkiem.</a:t>
            </a: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pl-PL"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Przykryć ściereczką i odstawić na godzinę.</a:t>
            </a: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pl-PL"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Wałkować bardzo cienko, pociąć na paski o szerokości ok. 2 cm, a potem na prostokąty o długości ok. 10 centymetrów. Każdy naciąć w środku i przeprowadzić przez nacięcie jeden koniec</a:t>
            </a: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pl-PL"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Faworki smażyć z obu stron na złoty kolor.</a:t>
            </a: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pl-PL"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Osączyć na papierowym ręczniku i posypać obficie cukrem pudrem.</a:t>
            </a: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pl-PL"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Tekst i </a:t>
            </a:r>
            <a:r>
              <a:rPr kumimoji="0" lang="pl-PL"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foto:I.P</a:t>
            </a:r>
            <a:r>
              <a:rPr kumimoji="0" lang="pl-PL"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57158" y="428604"/>
            <a:ext cx="8358246" cy="65710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pl-PL" sz="16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rgbClr val="008000"/>
                </a:solidFill>
                <a:effectLst/>
                <a:latin typeface="Comic Sans MS" pitchFamily="66" charset="0"/>
                <a:ea typeface="Times New Roman" pitchFamily="18" charset="0"/>
                <a:cs typeface="Times New Roman" pitchFamily="18" charset="0"/>
              </a:rPr>
              <a:t>Pomyśl, rozwiąż, uśmiechnij się!</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rgbClr val="00800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mj-lt"/>
                <a:ea typeface="Times New Roman" pitchFamily="18" charset="0"/>
                <a:cs typeface="Times New Roman" pitchFamily="18" charset="0"/>
              </a:rPr>
              <a:t>Wydrukuj i rozwiąż krzyżówkę. Hasło odczytasz w pogrubionych kratkach.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mj-lt"/>
                <a:ea typeface="Calibri" pitchFamily="34" charset="0"/>
                <a:cs typeface="Times New Roman" pitchFamily="18" charset="0"/>
              </a:rPr>
              <a:t>1. Patron 14 lutego.</a:t>
            </a:r>
            <a:endParaRPr kumimoji="0" lang="pl-PL"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mj-lt"/>
                <a:ea typeface="Calibri" pitchFamily="34" charset="0"/>
                <a:cs typeface="Times New Roman" pitchFamily="18" charset="0"/>
              </a:rPr>
              <a:t>2. Mitologiczny bóg miłości.</a:t>
            </a:r>
            <a:endParaRPr kumimoji="0" lang="pl-PL"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mj-lt"/>
                <a:ea typeface="Calibri" pitchFamily="34" charset="0"/>
                <a:cs typeface="Times New Roman" pitchFamily="18" charset="0"/>
              </a:rPr>
              <a:t>3. Słodycze </a:t>
            </a:r>
            <a:r>
              <a:rPr kumimoji="0" lang="pl-PL" b="0" i="0" u="none" strike="noStrike" cap="none" normalizeH="0" baseline="0" dirty="0" err="1" smtClean="0">
                <a:ln>
                  <a:noFill/>
                </a:ln>
                <a:solidFill>
                  <a:schemeClr val="tx1"/>
                </a:solidFill>
                <a:effectLst/>
                <a:latin typeface="+mj-lt"/>
                <a:ea typeface="Calibri" pitchFamily="34" charset="0"/>
                <a:cs typeface="Times New Roman" pitchFamily="18" charset="0"/>
              </a:rPr>
              <a:t>walentynkowe</a:t>
            </a:r>
            <a:r>
              <a:rPr kumimoji="0" lang="pl-PL"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pl-PL"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mj-lt"/>
                <a:ea typeface="Calibri" pitchFamily="34" charset="0"/>
                <a:cs typeface="Times New Roman" pitchFamily="18" charset="0"/>
              </a:rPr>
              <a:t>4. Symbol miłości.</a:t>
            </a:r>
            <a:endParaRPr kumimoji="0" lang="pl-PL"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mj-lt"/>
                <a:ea typeface="Calibri" pitchFamily="34" charset="0"/>
                <a:cs typeface="Times New Roman" pitchFamily="18" charset="0"/>
              </a:rPr>
              <a:t>5. Czas zimowych zabaw.</a:t>
            </a:r>
            <a:endParaRPr kumimoji="0" lang="pl-PL" b="0" i="0" u="none" strike="noStrike" cap="none" normalizeH="0" baseline="0" dirty="0" smtClean="0">
              <a:ln>
                <a:noFill/>
              </a:ln>
              <a:solidFill>
                <a:schemeClr val="tx1"/>
              </a:solidFill>
              <a:effectLst/>
              <a:latin typeface="+mj-lt"/>
              <a:cs typeface="Times New Roman" pitchFamily="18" charset="0"/>
            </a:endParaRPr>
          </a:p>
          <a:p>
            <a:pPr lvl="0">
              <a:lnSpc>
                <a:spcPct val="150000"/>
              </a:lnSpc>
            </a:pPr>
            <a:r>
              <a:rPr kumimoji="0" lang="pl-PL" b="0" i="0" u="none" strike="noStrike" cap="none" normalizeH="0" baseline="0" dirty="0" smtClean="0">
                <a:ln>
                  <a:noFill/>
                </a:ln>
                <a:solidFill>
                  <a:schemeClr val="tx1"/>
                </a:solidFill>
                <a:effectLst/>
                <a:latin typeface="+mj-lt"/>
                <a:ea typeface="Calibri" pitchFamily="34" charset="0"/>
                <a:cs typeface="Times New Roman" pitchFamily="18" charset="0"/>
              </a:rPr>
              <a:t>6. Potrzebna do łuku. </a:t>
            </a:r>
          </a:p>
          <a:p>
            <a:pPr lvl="0">
              <a:lnSpc>
                <a:spcPct val="150000"/>
              </a:lnSpc>
            </a:pPr>
            <a:r>
              <a:rPr lang="pl-PL" dirty="0" smtClean="0">
                <a:latin typeface="+mj-lt"/>
                <a:cs typeface="Times New Roman" pitchFamily="18" charset="0"/>
              </a:rPr>
              <a:t>7. </a:t>
            </a:r>
            <a:r>
              <a:rPr lang="pl-PL" dirty="0" smtClean="0">
                <a:latin typeface="+mj-lt"/>
              </a:rPr>
              <a:t>Kolor miłości.</a:t>
            </a:r>
          </a:p>
          <a:p>
            <a:pPr lvl="0">
              <a:lnSpc>
                <a:spcPct val="150000"/>
              </a:lnSpc>
            </a:pPr>
            <a:r>
              <a:rPr lang="pl-PL" dirty="0" smtClean="0">
                <a:latin typeface="+mj-lt"/>
              </a:rPr>
              <a:t>8. Strój, kostium na bal.</a:t>
            </a:r>
          </a:p>
          <a:p>
            <a:pPr lvl="0">
              <a:lnSpc>
                <a:spcPct val="150000"/>
              </a:lnSpc>
            </a:pPr>
            <a:r>
              <a:rPr lang="pl-PL" dirty="0" smtClean="0">
                <a:latin typeface="+mj-lt"/>
              </a:rPr>
              <a:t>9. Służy do zasłaniania twarzy na balu.</a:t>
            </a:r>
          </a:p>
          <a:p>
            <a:pPr lvl="0">
              <a:lnSpc>
                <a:spcPct val="150000"/>
              </a:lnSpc>
            </a:pPr>
            <a:r>
              <a:rPr lang="pl-PL" dirty="0" smtClean="0">
                <a:latin typeface="+mj-lt"/>
              </a:rPr>
              <a:t>10. Przerwa między semestrami w szkole.</a:t>
            </a:r>
          </a:p>
          <a:p>
            <a:pPr>
              <a:lnSpc>
                <a:spcPct val="150000"/>
              </a:lnSpc>
            </a:pPr>
            <a:r>
              <a:rPr lang="pl-PL" dirty="0" smtClean="0">
                <a:latin typeface="+mj-lt"/>
              </a:rPr>
              <a:t> </a:t>
            </a:r>
          </a:p>
          <a:p>
            <a:pPr marL="0" marR="0" lvl="0" indent="0" algn="l" defTabSz="914400" rtl="0" eaLnBrk="0" fontAlgn="base" latinLnBrk="0" hangingPunct="0">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85720" y="428604"/>
            <a:ext cx="8429684"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3703638" algn="l"/>
              </a:tabLst>
            </a:pPr>
            <a:r>
              <a:rPr kumimoji="0" lang="pl-PL" sz="1600" b="1" i="0" u="none" strike="noStrike" cap="none" normalizeH="0" baseline="0" dirty="0" smtClean="0">
                <a:ln>
                  <a:noFill/>
                </a:ln>
                <a:solidFill>
                  <a:schemeClr val="accent4">
                    <a:lumMod val="60000"/>
                    <a:lumOff val="40000"/>
                  </a:schemeClr>
                </a:solidFill>
                <a:effectLst/>
                <a:latin typeface="Times New Roman" pitchFamily="18" charset="0"/>
                <a:ea typeface="Times New Roman" pitchFamily="18" charset="0"/>
                <a:cs typeface="Times New Roman" pitchFamily="18" charset="0"/>
              </a:rPr>
              <a:t>Drodzy Czytelnicy!</a:t>
            </a:r>
          </a:p>
          <a:p>
            <a:pPr marL="0" marR="0" lvl="0" indent="449263" algn="l" defTabSz="914400" rtl="0" eaLnBrk="1" fontAlgn="base" latinLnBrk="0" hangingPunct="1">
              <a:lnSpc>
                <a:spcPct val="100000"/>
              </a:lnSpc>
              <a:spcBef>
                <a:spcPct val="0"/>
              </a:spcBef>
              <a:spcAft>
                <a:spcPct val="0"/>
              </a:spcAft>
              <a:buClrTx/>
              <a:buSzTx/>
              <a:buFontTx/>
              <a:buNone/>
              <a:tabLst>
                <a:tab pos="3703638" algn="l"/>
              </a:tabLst>
            </a:pPr>
            <a:endParaRPr lang="pl-PL" sz="1600" b="1"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tab pos="3703638" algn="l"/>
              </a:tabLst>
            </a:pP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703638" algn="l"/>
              </a:tabLst>
            </a:pP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Za nami ferie zimowe, przed nami wiosna, a tw</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rcy </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b="0" i="0" u="none" strike="noStrike" cap="none" normalizeH="0" baseline="0" dirty="0" err="1" smtClean="0">
                <a:ln>
                  <a:noFill/>
                </a:ln>
                <a:solidFill>
                  <a:schemeClr val="tx1"/>
                </a:solidFill>
                <a:effectLst/>
                <a:latin typeface="Palatino Linotype" pitchFamily="18" charset="0"/>
                <a:ea typeface="Times New Roman" pitchFamily="18" charset="0"/>
                <a:cs typeface="Times New Roman" pitchFamily="18" charset="0"/>
              </a:rPr>
              <a:t>KumamNewsa</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nieustająco zapraszają do lektury gazetki. </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703638" algn="l"/>
              </a:tabLst>
            </a:pP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W numerze 7. na pewno dostrzeżecie zmiany. Piszą w nim gimnazjalistki. Redakcje </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b="0" i="0" u="none" strike="noStrike" cap="none" normalizeH="0" baseline="0" dirty="0" err="1" smtClean="0">
                <a:ln>
                  <a:noFill/>
                </a:ln>
                <a:solidFill>
                  <a:schemeClr val="tx1"/>
                </a:solidFill>
                <a:effectLst/>
                <a:latin typeface="Palatino Linotype" pitchFamily="18" charset="0"/>
                <a:ea typeface="Times New Roman" pitchFamily="18" charset="0"/>
                <a:cs typeface="Times New Roman" pitchFamily="18" charset="0"/>
              </a:rPr>
              <a:t>KumamNewsa</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i </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b="0" i="0" u="none" strike="noStrike" cap="none" normalizeH="0" baseline="0" dirty="0" err="1" smtClean="0">
                <a:ln>
                  <a:noFill/>
                </a:ln>
                <a:solidFill>
                  <a:schemeClr val="tx1"/>
                </a:solidFill>
                <a:effectLst/>
                <a:latin typeface="Palatino Linotype" pitchFamily="18" charset="0"/>
                <a:ea typeface="Times New Roman" pitchFamily="18" charset="0"/>
                <a:cs typeface="Times New Roman" pitchFamily="18" charset="0"/>
              </a:rPr>
              <a:t>GimNewsa</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połączyły siły i mają nadzieję, że stworzą zgrany zesp</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ł.</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703638" algn="l"/>
              </a:tabLst>
            </a:pP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Tymczasem zachęcamy do przeczytania kr</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tkich tekst</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w dotyczących niedawnych wydarzeń w szkole. Z wywiadu przeprowadzonego przez Julię i Nikolę dowiecie się, czym jest morsowanie. Może zainspirują Was recenzje i sięgniecie po polecane książki? Warto dowiedzieć się też o akcji </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Daj włos!</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i bez obaw wziąć w niej udział. </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703638" algn="l"/>
              </a:tabLst>
            </a:pP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Jak w każdym numerze tak i teraz proponujemy Wam porcję rozrywki. Warto rozwiązać krzyż</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wkę, delektując się własnoręcznie zrobionymi faworkami (według sprawdzonego przepisu), uśmiechnąć się, czytając żarty i zastanowić nad mądrościami autorstwa pisarzy. </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703638" algn="l"/>
              </a:tabLst>
            </a:pP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Nauczycieli i uczni</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w zachęcamy do publikowania swoich tekst</a:t>
            </a:r>
            <a:r>
              <a:rPr kumimoji="0" lang="pl-PL"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w na naszych łamach.</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703638" algn="l"/>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redakcja</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703638" algn="l"/>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642910" y="642916"/>
          <a:ext cx="7929620" cy="5643603"/>
        </p:xfrm>
        <a:graphic>
          <a:graphicData uri="http://schemas.openxmlformats.org/drawingml/2006/table">
            <a:tbl>
              <a:tblPr/>
              <a:tblGrid>
                <a:gridCol w="508490"/>
                <a:gridCol w="517973"/>
                <a:gridCol w="513233"/>
                <a:gridCol w="517973"/>
                <a:gridCol w="586721"/>
                <a:gridCol w="538125"/>
                <a:gridCol w="538125"/>
                <a:gridCol w="538125"/>
                <a:gridCol w="538125"/>
                <a:gridCol w="528641"/>
                <a:gridCol w="525085"/>
                <a:gridCol w="517973"/>
                <a:gridCol w="517973"/>
                <a:gridCol w="516789"/>
                <a:gridCol w="175423"/>
                <a:gridCol w="175423"/>
                <a:gridCol w="175423"/>
              </a:tblGrid>
              <a:tr h="571536">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l-PL" sz="1000">
                          <a:latin typeface="Calibri"/>
                          <a:ea typeface="Times New Roman"/>
                          <a:cs typeface="Times New Roman"/>
                        </a:rPr>
                        <a:t>1.</a:t>
                      </a:r>
                      <a:endParaRPr lang="pl-PL" sz="1100">
                        <a:latin typeface="Calibri"/>
                        <a:ea typeface="Times New Roman"/>
                        <a:cs typeface="Times New Roman"/>
                      </a:endParaRPr>
                    </a:p>
                  </a:txBody>
                  <a:tcPr marL="68580" marR="68580" marT="0" marB="0">
                    <a:lnL>
                      <a:noFill/>
                    </a:lnL>
                    <a:lnR w="28575"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r>
              <a:tr h="571536">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l-PL" sz="1000">
                          <a:latin typeface="Calibri"/>
                          <a:ea typeface="Times New Roman"/>
                          <a:cs typeface="Times New Roman"/>
                        </a:rPr>
                        <a:t>2.</a:t>
                      </a:r>
                      <a:endParaRPr lang="pl-PL" sz="1100">
                        <a:latin typeface="Calibri"/>
                        <a:ea typeface="Times New Roman"/>
                        <a:cs typeface="Times New Roman"/>
                      </a:endParaRPr>
                    </a:p>
                  </a:txBody>
                  <a:tcPr marL="68580" marR="68580" marT="0" marB="0">
                    <a:lnL>
                      <a:noFill/>
                    </a:lnL>
                    <a:lnR w="28575"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l-PL"/>
                    </a:p>
                  </a:txBody>
                  <a:tcPr/>
                </a:tc>
                <a:tc>
                  <a:txBody>
                    <a:bodyPr/>
                    <a:lstStyle/>
                    <a:p>
                      <a:pPr algn="l">
                        <a:lnSpc>
                          <a:spcPct val="115000"/>
                        </a:lnSpc>
                        <a:spcAft>
                          <a:spcPts val="1000"/>
                        </a:spcAft>
                      </a:pPr>
                      <a:r>
                        <a:rPr lang="pl-PL" sz="1100">
                          <a:latin typeface="Calibri"/>
                          <a:ea typeface="Times New Roman"/>
                          <a:cs typeface="Times New Roman"/>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499779">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l-PL" sz="1000">
                          <a:latin typeface="Calibri"/>
                          <a:ea typeface="Times New Roman"/>
                          <a:cs typeface="Times New Roman"/>
                        </a:rPr>
                        <a:t>3.</a:t>
                      </a:r>
                      <a:endParaRPr lang="pl-PL" sz="1100">
                        <a:latin typeface="Calibri"/>
                        <a:ea typeface="Times New Roman"/>
                        <a:cs typeface="Times New Roman"/>
                      </a:endParaRPr>
                    </a:p>
                  </a:txBody>
                  <a:tcPr marL="68580" marR="68580" marT="0" marB="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pl-PL"/>
                    </a:p>
                  </a:txBody>
                  <a:tcPr/>
                </a:tc>
                <a:tc>
                  <a:txBody>
                    <a:bodyPr/>
                    <a:lstStyle/>
                    <a:p>
                      <a:pPr algn="l">
                        <a:lnSpc>
                          <a:spcPct val="115000"/>
                        </a:lnSpc>
                        <a:spcAft>
                          <a:spcPts val="1000"/>
                        </a:spcAft>
                      </a:pPr>
                      <a:r>
                        <a:rPr lang="pl-PL" sz="1100">
                          <a:latin typeface="Calibri"/>
                          <a:ea typeface="Times New Roman"/>
                          <a:cs typeface="Times New Roman"/>
                        </a:rPr>
                        <a:t> </a:t>
                      </a:r>
                    </a:p>
                  </a:txBody>
                  <a:tcPr marL="0" marR="0" marT="0" marB="0" anchor="ctr">
                    <a:lnL>
                      <a:noFill/>
                    </a:lnL>
                    <a:lnR>
                      <a:noFill/>
                    </a:lnR>
                    <a:lnT>
                      <a:noFill/>
                    </a:lnT>
                    <a:lnB>
                      <a:noFill/>
                    </a:lnB>
                  </a:tcPr>
                </a:tc>
              </a:tr>
              <a:tr h="571536">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000">
                          <a:latin typeface="Calibri"/>
                          <a:ea typeface="Times New Roman"/>
                          <a:cs typeface="Times New Roman"/>
                        </a:rPr>
                        <a:t>4.</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hMerge="1">
                  <a:txBody>
                    <a:bodyPr/>
                    <a:lstStyle/>
                    <a:p>
                      <a:endParaRPr lang="pl-PL"/>
                    </a:p>
                  </a:txBody>
                  <a:tcPr/>
                </a:tc>
                <a:tc>
                  <a:txBody>
                    <a:bodyPr/>
                    <a:lstStyle/>
                    <a:p>
                      <a:pPr algn="l">
                        <a:lnSpc>
                          <a:spcPct val="115000"/>
                        </a:lnSpc>
                        <a:spcAft>
                          <a:spcPts val="1000"/>
                        </a:spcAft>
                      </a:pPr>
                      <a:r>
                        <a:rPr lang="pl-PL" sz="1100">
                          <a:latin typeface="Calibri"/>
                          <a:ea typeface="Times New Roman"/>
                          <a:cs typeface="Times New Roman"/>
                        </a:rPr>
                        <a:t> </a:t>
                      </a:r>
                    </a:p>
                  </a:txBody>
                  <a:tcPr marL="0" marR="0" marT="0" marB="0" anchor="ctr">
                    <a:lnL>
                      <a:noFill/>
                    </a:lnL>
                    <a:lnR>
                      <a:noFill/>
                    </a:lnR>
                    <a:lnT>
                      <a:noFill/>
                    </a:lnT>
                    <a:lnB>
                      <a:noFill/>
                    </a:lnB>
                  </a:tcPr>
                </a:tc>
              </a:tr>
              <a:tr h="571536">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l-PL" sz="1000">
                          <a:latin typeface="Calibri"/>
                          <a:ea typeface="Times New Roman"/>
                          <a:cs typeface="Times New Roman"/>
                        </a:rPr>
                        <a:t>5.</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hMerge="1">
                  <a:txBody>
                    <a:bodyPr/>
                    <a:lstStyle/>
                    <a:p>
                      <a:endParaRPr lang="pl-PL"/>
                    </a:p>
                  </a:txBody>
                  <a:tcPr/>
                </a:tc>
                <a:tc>
                  <a:txBody>
                    <a:bodyPr/>
                    <a:lstStyle/>
                    <a:p>
                      <a:pPr algn="l">
                        <a:lnSpc>
                          <a:spcPct val="115000"/>
                        </a:lnSpc>
                        <a:spcAft>
                          <a:spcPts val="1000"/>
                        </a:spcAft>
                      </a:pPr>
                      <a:r>
                        <a:rPr lang="pl-PL" sz="1100">
                          <a:latin typeface="Calibri"/>
                          <a:ea typeface="Times New Roman"/>
                          <a:cs typeface="Times New Roman"/>
                        </a:rPr>
                        <a:t> </a:t>
                      </a:r>
                    </a:p>
                  </a:txBody>
                  <a:tcPr marL="0" marR="0" marT="0" marB="0" anchor="ctr">
                    <a:lnL>
                      <a:noFill/>
                    </a:lnL>
                    <a:lnR>
                      <a:noFill/>
                    </a:lnR>
                    <a:lnT>
                      <a:noFill/>
                    </a:lnT>
                    <a:lnB>
                      <a:noFill/>
                    </a:lnB>
                  </a:tcPr>
                </a:tc>
              </a:tr>
              <a:tr h="571536">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000">
                          <a:latin typeface="Calibri"/>
                          <a:ea typeface="Times New Roman"/>
                          <a:cs typeface="Times New Roman"/>
                        </a:rPr>
                        <a:t>6.</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pl-PL"/>
                    </a:p>
                  </a:txBody>
                  <a:tcPr/>
                </a:tc>
                <a:tc>
                  <a:txBody>
                    <a:bodyPr/>
                    <a:lstStyle/>
                    <a:p>
                      <a:pPr algn="l">
                        <a:lnSpc>
                          <a:spcPct val="115000"/>
                        </a:lnSpc>
                        <a:spcAft>
                          <a:spcPts val="1000"/>
                        </a:spcAft>
                      </a:pPr>
                      <a:r>
                        <a:rPr lang="pl-PL" sz="1100">
                          <a:latin typeface="Calibri"/>
                          <a:ea typeface="Times New Roman"/>
                          <a:cs typeface="Times New Roman"/>
                        </a:rPr>
                        <a:t> </a:t>
                      </a:r>
                    </a:p>
                  </a:txBody>
                  <a:tcPr marL="0" marR="0" marT="0" marB="0" anchor="ctr">
                    <a:lnL>
                      <a:noFill/>
                    </a:lnL>
                    <a:lnR>
                      <a:noFill/>
                    </a:lnR>
                    <a:lnT>
                      <a:noFill/>
                    </a:lnT>
                    <a:lnB>
                      <a:noFill/>
                    </a:lnB>
                  </a:tcPr>
                </a:tc>
              </a:tr>
              <a:tr h="571536">
                <a:tc>
                  <a:txBody>
                    <a:bodyPr/>
                    <a:lstStyle/>
                    <a:p>
                      <a:pPr algn="l">
                        <a:lnSpc>
                          <a:spcPct val="115000"/>
                        </a:lnSpc>
                        <a:spcAft>
                          <a:spcPts val="0"/>
                        </a:spcAft>
                      </a:pPr>
                      <a:r>
                        <a:rPr lang="pl-PL" sz="1000">
                          <a:latin typeface="Calibri"/>
                          <a:ea typeface="Times New Roman"/>
                          <a:cs typeface="Times New Roman"/>
                        </a:rPr>
                        <a:t>7.</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hMerge="1">
                  <a:txBody>
                    <a:bodyPr/>
                    <a:lstStyle/>
                    <a:p>
                      <a:endParaRPr lang="pl-PL"/>
                    </a:p>
                  </a:txBody>
                  <a:tcPr/>
                </a:tc>
                <a:tc>
                  <a:txBody>
                    <a:bodyPr/>
                    <a:lstStyle/>
                    <a:p>
                      <a:pPr algn="l">
                        <a:lnSpc>
                          <a:spcPct val="115000"/>
                        </a:lnSpc>
                        <a:spcAft>
                          <a:spcPts val="1000"/>
                        </a:spcAft>
                      </a:pPr>
                      <a:r>
                        <a:rPr lang="pl-PL" sz="1100">
                          <a:latin typeface="Calibri"/>
                          <a:ea typeface="Times New Roman"/>
                          <a:cs typeface="Times New Roman"/>
                        </a:rPr>
                        <a:t> </a:t>
                      </a:r>
                    </a:p>
                  </a:txBody>
                  <a:tcPr marL="0" marR="0" marT="0" marB="0" anchor="ctr">
                    <a:lnL>
                      <a:noFill/>
                    </a:lnL>
                    <a:lnR>
                      <a:noFill/>
                    </a:lnR>
                    <a:lnT>
                      <a:noFill/>
                    </a:lnT>
                    <a:lnB>
                      <a:noFill/>
                    </a:lnB>
                  </a:tcPr>
                </a:tc>
              </a:tr>
              <a:tr h="571536">
                <a:tc>
                  <a:txBody>
                    <a:bodyPr/>
                    <a:lstStyle/>
                    <a:p>
                      <a:pPr algn="l">
                        <a:lnSpc>
                          <a:spcPct val="115000"/>
                        </a:lnSpc>
                        <a:spcAft>
                          <a:spcPts val="0"/>
                        </a:spcAft>
                      </a:pPr>
                      <a:r>
                        <a:rPr lang="pl-PL" sz="1000">
                          <a:latin typeface="Calibri"/>
                          <a:ea typeface="Times New Roman"/>
                          <a:cs typeface="Times New Roman"/>
                        </a:rPr>
                        <a:t>8.</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gridSpan="2">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hMerge="1">
                  <a:txBody>
                    <a:bodyPr/>
                    <a:lstStyle/>
                    <a:p>
                      <a:endParaRPr lang="pl-PL"/>
                    </a:p>
                  </a:txBody>
                  <a:tcPr/>
                </a:tc>
                <a:tc>
                  <a:txBody>
                    <a:bodyPr/>
                    <a:lstStyle/>
                    <a:p>
                      <a:pPr algn="l">
                        <a:lnSpc>
                          <a:spcPct val="115000"/>
                        </a:lnSpc>
                        <a:spcAft>
                          <a:spcPts val="1000"/>
                        </a:spcAft>
                      </a:pPr>
                      <a:r>
                        <a:rPr lang="pl-PL" sz="1100">
                          <a:latin typeface="Calibri"/>
                          <a:ea typeface="Times New Roman"/>
                          <a:cs typeface="Times New Roman"/>
                        </a:rPr>
                        <a:t> </a:t>
                      </a:r>
                    </a:p>
                  </a:txBody>
                  <a:tcPr marL="0" marR="0" marT="0" marB="0" anchor="ctr">
                    <a:lnL>
                      <a:noFill/>
                    </a:lnL>
                    <a:lnR>
                      <a:noFill/>
                    </a:lnR>
                    <a:lnT>
                      <a:noFill/>
                    </a:lnT>
                    <a:lnB>
                      <a:noFill/>
                    </a:lnB>
                  </a:tcPr>
                </a:tc>
              </a:tr>
              <a:tr h="571536">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r>
                        <a:rPr lang="pl-PL" sz="1000">
                          <a:latin typeface="Calibri"/>
                          <a:ea typeface="Times New Roman"/>
                          <a:cs typeface="Times New Roman"/>
                        </a:rPr>
                        <a:t>9.</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gridSpan="2">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hMerge="1">
                  <a:txBody>
                    <a:bodyPr/>
                    <a:lstStyle/>
                    <a:p>
                      <a:endParaRPr lang="pl-PL"/>
                    </a:p>
                  </a:txBody>
                  <a:tcPr/>
                </a:tc>
                <a:tc>
                  <a:txBody>
                    <a:bodyPr/>
                    <a:lstStyle/>
                    <a:p>
                      <a:pPr algn="l">
                        <a:lnSpc>
                          <a:spcPct val="115000"/>
                        </a:lnSpc>
                        <a:spcAft>
                          <a:spcPts val="1000"/>
                        </a:spcAft>
                      </a:pPr>
                      <a:r>
                        <a:rPr lang="pl-PL" sz="1100">
                          <a:latin typeface="Calibri"/>
                          <a:ea typeface="Times New Roman"/>
                          <a:cs typeface="Times New Roman"/>
                        </a:rPr>
                        <a:t> </a:t>
                      </a:r>
                    </a:p>
                  </a:txBody>
                  <a:tcPr marL="0" marR="0" marT="0" marB="0" anchor="ctr">
                    <a:lnL>
                      <a:noFill/>
                    </a:lnL>
                    <a:lnR>
                      <a:noFill/>
                    </a:lnR>
                    <a:lnT>
                      <a:noFill/>
                    </a:lnT>
                    <a:lnB>
                      <a:noFill/>
                    </a:lnB>
                  </a:tcPr>
                </a:tc>
              </a:tr>
              <a:tr h="571536">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l-PL" sz="1000">
                          <a:latin typeface="Calibri"/>
                          <a:ea typeface="Times New Roman"/>
                          <a:cs typeface="Times New Roman"/>
                        </a:rPr>
                        <a:t>10.</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gridSpan="2">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hMerge="1">
                  <a:txBody>
                    <a:bodyPr/>
                    <a:lstStyle/>
                    <a:p>
                      <a:endParaRPr lang="pl-PL"/>
                    </a:p>
                  </a:txBody>
                  <a:tcPr/>
                </a:tc>
                <a:tc>
                  <a:txBody>
                    <a:bodyPr/>
                    <a:lstStyle/>
                    <a:p>
                      <a:pPr algn="l">
                        <a:lnSpc>
                          <a:spcPct val="115000"/>
                        </a:lnSpc>
                        <a:spcAft>
                          <a:spcPts val="1000"/>
                        </a:spcAft>
                      </a:pPr>
                      <a:r>
                        <a:rPr lang="pl-PL" sz="1100" dirty="0">
                          <a:latin typeface="Calibri"/>
                          <a:ea typeface="Times New Roman"/>
                          <a:cs typeface="Times New Roman"/>
                        </a:rPr>
                        <a:t> </a:t>
                      </a: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57158" y="571480"/>
            <a:ext cx="835824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pl-PL"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lang="pl-PL" i="1" dirty="0" smtClean="0">
                <a:solidFill>
                  <a:srgbClr val="000000"/>
                </a:solidFill>
                <a:latin typeface="Times New Roman" pitchFamily="18" charset="0"/>
                <a:ea typeface="Times New Roman" pitchFamily="18" charset="0"/>
                <a:cs typeface="Times New Roman" pitchFamily="18" charset="0"/>
              </a:rPr>
              <a:t> </a:t>
            </a:r>
            <a:r>
              <a:rPr kumimoji="0" lang="pl-PL"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Skąd Eskimos wie, że zima jest naprawdę ostra?                     </a:t>
            </a:r>
            <a:r>
              <a:rPr kumimoji="0" lang="pl-PL"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pl-PL"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pl-PL"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Bo mu się psy łamią na zakręcie.</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pl-PL"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Narciarz, widząc innego narciarza na stoku w zwykłej czapce zamiast kasku, podjeżdża i interweniuje:</a:t>
            </a:r>
            <a:b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Chłopie, dlaczego jeździsz w zwykłej czapce, to jest niebezpieczne, trzeba mieć kask!</a:t>
            </a:r>
            <a:b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Narciarz w czapce odpowiada:</a:t>
            </a:r>
            <a:b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Bzdury! Mieszkam na dziesiątym piętrze i zrobiłem sobie eksperyment. Zrzuciłem kask na ziemię z balkonu, to się roztrzaskał w drobny mak, a czapkę jak rzuciłem - jest cała. Więc co jest bezpieczniejsze? </a:t>
            </a:r>
          </a:p>
          <a:p>
            <a:endPar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endPar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r>
              <a:rPr lang="pl-PL" i="1" dirty="0" smtClean="0">
                <a:latin typeface="Times New Roman" pitchFamily="18" charset="0"/>
                <a:cs typeface="Times New Roman" pitchFamily="18" charset="0"/>
              </a:rPr>
              <a:t>Po klasówce z matematyki rozmawiają dwaj koledzy:</a:t>
            </a:r>
            <a:br>
              <a:rPr lang="pl-PL" i="1" dirty="0" smtClean="0">
                <a:latin typeface="Times New Roman" pitchFamily="18" charset="0"/>
                <a:cs typeface="Times New Roman" pitchFamily="18" charset="0"/>
              </a:rPr>
            </a:br>
            <a:r>
              <a:rPr lang="pl-PL" i="1" dirty="0" smtClean="0">
                <a:latin typeface="Times New Roman" pitchFamily="18" charset="0"/>
                <a:cs typeface="Times New Roman" pitchFamily="18" charset="0"/>
              </a:rPr>
              <a:t>- Ile zrobiłeś zadań?</a:t>
            </a:r>
            <a:br>
              <a:rPr lang="pl-PL" i="1" dirty="0" smtClean="0">
                <a:latin typeface="Times New Roman" pitchFamily="18" charset="0"/>
                <a:cs typeface="Times New Roman" pitchFamily="18" charset="0"/>
              </a:rPr>
            </a:br>
            <a:r>
              <a:rPr lang="pl-PL" i="1" dirty="0" smtClean="0">
                <a:latin typeface="Times New Roman" pitchFamily="18" charset="0"/>
                <a:cs typeface="Times New Roman" pitchFamily="18" charset="0"/>
              </a:rPr>
              <a:t>- Ani jednego.</a:t>
            </a:r>
            <a:br>
              <a:rPr lang="pl-PL" i="1" dirty="0" smtClean="0">
                <a:latin typeface="Times New Roman" pitchFamily="18" charset="0"/>
                <a:cs typeface="Times New Roman" pitchFamily="18" charset="0"/>
              </a:rPr>
            </a:br>
            <a:r>
              <a:rPr lang="pl-PL" i="1" dirty="0" smtClean="0">
                <a:latin typeface="Times New Roman" pitchFamily="18" charset="0"/>
                <a:cs typeface="Times New Roman" pitchFamily="18" charset="0"/>
              </a:rPr>
              <a:t>- Ja też. Pani znowu powie, że ściągaliśmy od siebie.</a:t>
            </a:r>
          </a:p>
          <a:p>
            <a:r>
              <a:rPr lang="pl-PL" i="1" dirty="0" smtClean="0">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Obraz 2" descr="C:\Users\Iwona Perużyńska\Desktop\KumamNewsa7\face-wink.png"/>
          <p:cNvPicPr/>
          <p:nvPr/>
        </p:nvPicPr>
        <p:blipFill>
          <a:blip r:embed="rId2" cstate="print"/>
          <a:srcRect/>
          <a:stretch>
            <a:fillRect/>
          </a:stretch>
        </p:blipFill>
        <p:spPr bwMode="auto">
          <a:xfrm>
            <a:off x="6572264" y="642918"/>
            <a:ext cx="1007943" cy="1043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428596" y="500042"/>
            <a:ext cx="828680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Siedzą dwaj uczniowie:</a:t>
            </a:r>
            <a:b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Wiesz, czasem ogarnia mnie wielka ochota, żeby się pouczyć.</a:t>
            </a:r>
            <a:b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co wtedy robisz?</a:t>
            </a:r>
            <a:b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Czekam, aż mi przejdzie.</a:t>
            </a:r>
          </a:p>
          <a:p>
            <a:pPr marL="0" marR="0" lvl="0" indent="0" algn="l" defTabSz="914400" rtl="0" eaLnBrk="1" fontAlgn="base" latinLnBrk="0" hangingPunct="1">
              <a:lnSpc>
                <a:spcPct val="100000"/>
              </a:lnSpc>
              <a:spcBef>
                <a:spcPct val="0"/>
              </a:spcBef>
              <a:spcAft>
                <a:spcPct val="0"/>
              </a:spcAft>
              <a:buClrTx/>
              <a:buSzTx/>
              <a:buFontTx/>
              <a:buNone/>
              <a:tabLst/>
            </a:pPr>
            <a:endParaRPr lang="pl-PL" i="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 lekcji polskiego:</a:t>
            </a:r>
            <a:b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Jasiu, powiedz nam, kiedy używamy wielkich liter?</a:t>
            </a:r>
            <a:b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Kiedy mamy słaby wzrok!</a:t>
            </a:r>
            <a:r>
              <a:rPr kumimoji="0" lang="pl-PL"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pl-PL"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1" u="none" strike="noStrike" cap="none" normalizeH="0" baseline="0" dirty="0" smtClean="0">
              <a:ln>
                <a:noFill/>
              </a:ln>
              <a:solidFill>
                <a:schemeClr val="tx1"/>
              </a:solidFill>
              <a:effectLst/>
              <a:latin typeface="Times New Roman" pitchFamily="18" charset="0"/>
              <a:cs typeface="Times New Roman" pitchFamily="18" charset="0"/>
            </a:endParaRPr>
          </a:p>
          <a:p>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Matka pyta syna:</a:t>
            </a:r>
            <a:b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 przerabialiście dzisiaj na chemii?</a:t>
            </a:r>
            <a:b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Materiały wybuchowe.</a:t>
            </a:r>
            <a:b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Nauczycielka zadała coś do domu?</a:t>
            </a:r>
            <a:b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pl-PL"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Nie zdążyła.... </a:t>
            </a:r>
          </a:p>
          <a:p>
            <a:endParaRPr lang="pl-PL" i="1" dirty="0" smtClean="0">
              <a:latin typeface="Times New Roman" pitchFamily="18" charset="0"/>
              <a:cs typeface="Times New Roman" pitchFamily="18" charset="0"/>
            </a:endParaRPr>
          </a:p>
          <a:p>
            <a:r>
              <a:rPr lang="pl-PL" i="1" dirty="0" smtClean="0">
                <a:latin typeface="Times New Roman" pitchFamily="18" charset="0"/>
                <a:cs typeface="Times New Roman" pitchFamily="18" charset="0"/>
              </a:rPr>
              <a:t>Kilku urwisów chce zaszokować nową nauczycielkę, więc na początku lekcji zamiast w ławce siada na kaloryferze.</a:t>
            </a:r>
            <a:br>
              <a:rPr lang="pl-PL" i="1" dirty="0" smtClean="0">
                <a:latin typeface="Times New Roman" pitchFamily="18" charset="0"/>
                <a:cs typeface="Times New Roman" pitchFamily="18" charset="0"/>
              </a:rPr>
            </a:br>
            <a:r>
              <a:rPr lang="pl-PL" i="1" dirty="0" smtClean="0">
                <a:latin typeface="Times New Roman" pitchFamily="18" charset="0"/>
                <a:cs typeface="Times New Roman" pitchFamily="18" charset="0"/>
              </a:rPr>
              <a:t>- Chłopcy - mówi nauczycielka - kiedy już wysuszycie </a:t>
            </a:r>
            <a:r>
              <a:rPr lang="pl-PL" i="1" dirty="0" smtClean="0">
                <a:latin typeface="Times New Roman" pitchFamily="18" charset="0"/>
                <a:cs typeface="Times New Roman" pitchFamily="18" charset="0"/>
              </a:rPr>
              <a:t>bieliznę, </a:t>
            </a:r>
            <a:r>
              <a:rPr lang="pl-PL" i="1" dirty="0" smtClean="0">
                <a:latin typeface="Times New Roman" pitchFamily="18" charset="0"/>
                <a:cs typeface="Times New Roman" pitchFamily="18" charset="0"/>
              </a:rPr>
              <a:t>usiądźcie na swoich miejscach.</a:t>
            </a:r>
          </a:p>
          <a:p>
            <a:r>
              <a:rPr lang="pl-PL" i="1" dirty="0" smtClean="0">
                <a:latin typeface="Times New Roman" pitchFamily="18" charset="0"/>
                <a:cs typeface="Times New Roman" pitchFamily="18" charset="0"/>
              </a:rPr>
              <a:t> 							      </a:t>
            </a:r>
            <a:r>
              <a:rPr lang="pl-PL" sz="1200" dirty="0" smtClean="0"/>
              <a:t>źródło: </a:t>
            </a:r>
            <a:r>
              <a:rPr lang="pl-PL" sz="1200" dirty="0" err="1" smtClean="0"/>
              <a:t>internet</a:t>
            </a:r>
            <a:endParaRPr lang="pl-PL" sz="1200" dirty="0" smtClean="0"/>
          </a:p>
          <a:p>
            <a:r>
              <a:rPr lang="pl-PL" sz="1200" dirty="0" smtClean="0"/>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Obraz 2" descr="C:\Users\Iwona Perużyńska\Desktop\KumamNewsa7\face-wink.png"/>
          <p:cNvPicPr/>
          <p:nvPr/>
        </p:nvPicPr>
        <p:blipFill>
          <a:blip r:embed="rId2" cstate="print"/>
          <a:srcRect/>
          <a:stretch>
            <a:fillRect/>
          </a:stretch>
        </p:blipFill>
        <p:spPr bwMode="auto">
          <a:xfrm>
            <a:off x="6786578" y="2928934"/>
            <a:ext cx="1007943" cy="1043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428596" y="571480"/>
            <a:ext cx="828680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278313" algn="l"/>
              </a:tabLst>
            </a:pPr>
            <a:r>
              <a:rPr kumimoji="0" lang="pl-PL" b="1" i="0" u="none" strike="noStrike" cap="none" normalizeH="0" baseline="0" dirty="0" smtClean="0">
                <a:ln>
                  <a:noFill/>
                </a:ln>
                <a:solidFill>
                  <a:srgbClr val="000000"/>
                </a:solidFill>
                <a:effectLst/>
                <a:latin typeface="Segoe Print" pitchFamily="2" charset="0"/>
                <a:ea typeface="Times New Roman" pitchFamily="18" charset="0"/>
                <a:cs typeface="Times New Roman" pitchFamily="18" charset="0"/>
              </a:rPr>
              <a:t>Życie jest jak pudełko czekoladek - nigdy nie wiesz, co ci się trafi.</a:t>
            </a:r>
            <a:br>
              <a:rPr kumimoji="0" lang="pl-PL" b="1" i="0" u="none" strike="noStrike" cap="none" normalizeH="0" baseline="0" dirty="0" smtClean="0">
                <a:ln>
                  <a:noFill/>
                </a:ln>
                <a:solidFill>
                  <a:srgbClr val="000000"/>
                </a:solidFill>
                <a:effectLst/>
                <a:latin typeface="Segoe Print" pitchFamily="2" charset="0"/>
                <a:ea typeface="Times New Roman" pitchFamily="18" charset="0"/>
                <a:cs typeface="Times New Roman" pitchFamily="18" charset="0"/>
              </a:rPr>
            </a:br>
            <a:r>
              <a:rPr kumimoji="0" lang="pl-PL"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Winston Groom</a:t>
            </a:r>
            <a:br>
              <a:rPr kumimoji="0" lang="pl-PL"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278313" algn="l"/>
              </a:tabLst>
            </a:pPr>
            <a:r>
              <a:rPr kumimoji="0" lang="pl-PL" b="1" i="0" u="none" strike="noStrike" cap="none" normalizeH="0" baseline="0" dirty="0" smtClean="0">
                <a:ln>
                  <a:noFill/>
                </a:ln>
                <a:solidFill>
                  <a:srgbClr val="000000"/>
                </a:solidFill>
                <a:effectLst/>
                <a:latin typeface="Segoe Print" pitchFamily="2" charset="0"/>
                <a:ea typeface="Times New Roman" pitchFamily="18" charset="0"/>
                <a:cs typeface="Times New Roman" pitchFamily="18" charset="0"/>
              </a:rPr>
              <a:t>Kto czyta książki, żyje podw</a:t>
            </a:r>
            <a:r>
              <a:rPr kumimoji="0" lang="pl-PL" b="1" i="0" u="none" strike="noStrike" cap="none" normalizeH="0" baseline="0" dirty="0" smtClean="0">
                <a:ln>
                  <a:noFill/>
                </a:ln>
                <a:solidFill>
                  <a:srgbClr val="000000"/>
                </a:solidFill>
                <a:effectLst/>
                <a:latin typeface="Calibri"/>
                <a:ea typeface="Times New Roman" pitchFamily="18" charset="0"/>
                <a:cs typeface="Times New Roman" pitchFamily="18" charset="0"/>
              </a:rPr>
              <a:t>ó</a:t>
            </a:r>
            <a:r>
              <a:rPr kumimoji="0" lang="pl-PL" b="1" i="0" u="none" strike="noStrike" cap="none" normalizeH="0" baseline="0" dirty="0" smtClean="0">
                <a:ln>
                  <a:noFill/>
                </a:ln>
                <a:solidFill>
                  <a:srgbClr val="000000"/>
                </a:solidFill>
                <a:effectLst/>
                <a:latin typeface="Segoe Print" pitchFamily="2" charset="0"/>
                <a:ea typeface="Times New Roman" pitchFamily="18" charset="0"/>
                <a:cs typeface="Times New Roman" pitchFamily="18" charset="0"/>
              </a:rPr>
              <a:t>jnie.</a:t>
            </a:r>
            <a:br>
              <a:rPr kumimoji="0" lang="pl-PL" b="1" i="0" u="none" strike="noStrike" cap="none" normalizeH="0" baseline="0" dirty="0" smtClean="0">
                <a:ln>
                  <a:noFill/>
                </a:ln>
                <a:solidFill>
                  <a:srgbClr val="000000"/>
                </a:solidFill>
                <a:effectLst/>
                <a:latin typeface="Segoe Print" pitchFamily="2" charset="0"/>
                <a:ea typeface="Times New Roman" pitchFamily="18" charset="0"/>
                <a:cs typeface="Times New Roman" pitchFamily="18" charset="0"/>
              </a:rPr>
            </a:br>
            <a:r>
              <a:rPr kumimoji="0" lang="pl-PL"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Umberto Eco</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278313" algn="l"/>
              </a:tabLst>
            </a:pPr>
            <a:r>
              <a:rPr kumimoji="0" lang="pl-PL"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pl-PL"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pl-PL" b="1" i="0" u="none" strike="noStrike" cap="none" normalizeH="0" baseline="0" dirty="0" smtClean="0">
                <a:ln>
                  <a:noFill/>
                </a:ln>
                <a:solidFill>
                  <a:srgbClr val="000000"/>
                </a:solidFill>
                <a:effectLst/>
                <a:latin typeface="Segoe Print" pitchFamily="2" charset="0"/>
                <a:ea typeface="Times New Roman" pitchFamily="18" charset="0"/>
                <a:cs typeface="Times New Roman" pitchFamily="18" charset="0"/>
              </a:rPr>
              <a:t>Przyjaciele są jak ciche anioły, kt</a:t>
            </a:r>
            <a:r>
              <a:rPr kumimoji="0" lang="pl-PL" b="1" i="0" u="none" strike="noStrike" cap="none" normalizeH="0" baseline="0" dirty="0" smtClean="0">
                <a:ln>
                  <a:noFill/>
                </a:ln>
                <a:solidFill>
                  <a:srgbClr val="000000"/>
                </a:solidFill>
                <a:effectLst/>
                <a:latin typeface="Calibri"/>
                <a:ea typeface="Times New Roman" pitchFamily="18" charset="0"/>
                <a:cs typeface="Times New Roman" pitchFamily="18" charset="0"/>
              </a:rPr>
              <a:t>ó</a:t>
            </a:r>
            <a:r>
              <a:rPr kumimoji="0" lang="pl-PL" b="1" i="0" u="none" strike="noStrike" cap="none" normalizeH="0" baseline="0" dirty="0" smtClean="0">
                <a:ln>
                  <a:noFill/>
                </a:ln>
                <a:solidFill>
                  <a:srgbClr val="000000"/>
                </a:solidFill>
                <a:effectLst/>
                <a:latin typeface="Segoe Print" pitchFamily="2" charset="0"/>
                <a:ea typeface="Times New Roman" pitchFamily="18" charset="0"/>
                <a:cs typeface="Times New Roman" pitchFamily="18" charset="0"/>
              </a:rPr>
              <a:t>re podnoszą nas, kiedy nasze skrzydła zapominają, jak latać.</a:t>
            </a:r>
            <a:r>
              <a:rPr kumimoji="0" lang="pl-PL"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pl-PL"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pl-PL"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Antoine de </a:t>
            </a:r>
            <a:r>
              <a:rPr kumimoji="0" lang="pl-PL"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Saint-Exupery</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278313" algn="l"/>
              </a:tabLst>
            </a:pPr>
            <a:r>
              <a:rPr kumimoji="0" lang="pl-PL"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pl-PL"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pl-PL" b="1" i="0" u="none" strike="noStrike" cap="none" normalizeH="0" baseline="0" dirty="0" smtClean="0">
                <a:ln>
                  <a:noFill/>
                </a:ln>
                <a:solidFill>
                  <a:srgbClr val="000000"/>
                </a:solidFill>
                <a:effectLst/>
                <a:latin typeface="Segoe Print" pitchFamily="2" charset="0"/>
                <a:ea typeface="Times New Roman" pitchFamily="18" charset="0"/>
                <a:cs typeface="Times New Roman" pitchFamily="18" charset="0"/>
              </a:rPr>
              <a:t>Najpiękniejszych chwil w życiu nie zaplanujesz. </a:t>
            </a:r>
            <a:r>
              <a:rPr kumimoji="0" lang="en-US" b="1" i="0" u="none" strike="noStrike" cap="none" normalizeH="0" baseline="0" dirty="0" smtClean="0">
                <a:ln>
                  <a:noFill/>
                </a:ln>
                <a:solidFill>
                  <a:srgbClr val="000000"/>
                </a:solidFill>
                <a:effectLst/>
                <a:latin typeface="Segoe Print" pitchFamily="2" charset="0"/>
                <a:ea typeface="Times New Roman" pitchFamily="18" charset="0"/>
                <a:cs typeface="Times New Roman" pitchFamily="18" charset="0"/>
              </a:rPr>
              <a:t>One </a:t>
            </a:r>
            <a:r>
              <a:rPr kumimoji="0" lang="en-US" b="1" i="0" u="none" strike="noStrike" cap="none" normalizeH="0" baseline="0" dirty="0" err="1" smtClean="0">
                <a:ln>
                  <a:noFill/>
                </a:ln>
                <a:solidFill>
                  <a:srgbClr val="000000"/>
                </a:solidFill>
                <a:effectLst/>
                <a:latin typeface="Segoe Print" pitchFamily="2" charset="0"/>
                <a:ea typeface="Times New Roman" pitchFamily="18" charset="0"/>
                <a:cs typeface="Times New Roman" pitchFamily="18" charset="0"/>
              </a:rPr>
              <a:t>przyjdą</a:t>
            </a:r>
            <a:r>
              <a:rPr kumimoji="0" lang="en-US" b="1" i="0" u="none" strike="noStrike" cap="none" normalizeH="0" baseline="0" dirty="0" smtClean="0">
                <a:ln>
                  <a:noFill/>
                </a:ln>
                <a:solidFill>
                  <a:srgbClr val="000000"/>
                </a:solidFill>
                <a:effectLst/>
                <a:latin typeface="Segoe Print" pitchFamily="2" charset="0"/>
                <a:ea typeface="Times New Roman" pitchFamily="18" charset="0"/>
                <a:cs typeface="Times New Roman" pitchFamily="18" charset="0"/>
              </a:rPr>
              <a:t> same.</a:t>
            </a:r>
            <a:br>
              <a:rPr kumimoji="0" lang="en-US" b="1" i="0" u="none" strike="noStrike" cap="none" normalizeH="0" baseline="0" dirty="0" smtClean="0">
                <a:ln>
                  <a:noFill/>
                </a:ln>
                <a:solidFill>
                  <a:srgbClr val="000000"/>
                </a:solidFill>
                <a:effectLst/>
                <a:latin typeface="Segoe Print" pitchFamily="2"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Phil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Bosmans</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78313" algn="l"/>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cytaty </a:t>
            </a:r>
            <a:r>
              <a:rPr kumimoji="0" lang="pl-PL"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wybrała </a:t>
            </a:r>
            <a:r>
              <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Nikola Szczęsna</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Prostokąt 2"/>
          <p:cNvSpPr/>
          <p:nvPr/>
        </p:nvSpPr>
        <p:spPr>
          <a:xfrm>
            <a:off x="357158" y="5429264"/>
            <a:ext cx="8429684" cy="954107"/>
          </a:xfrm>
          <a:prstGeom prst="rect">
            <a:avLst/>
          </a:prstGeom>
        </p:spPr>
        <p:txBody>
          <a:bodyPr wrap="square">
            <a:spAutoFit/>
          </a:bodyPr>
          <a:lstStyle/>
          <a:p>
            <a:r>
              <a:rPr lang="pl-PL" sz="1400" dirty="0" err="1" smtClean="0">
                <a:latin typeface="Times New Roman" pitchFamily="18" charset="0"/>
                <a:cs typeface="Times New Roman" pitchFamily="18" charset="0"/>
              </a:rPr>
              <a:t>KumamNewsa</a:t>
            </a:r>
            <a:r>
              <a:rPr lang="pl-PL" sz="1400" dirty="0" smtClean="0">
                <a:latin typeface="Times New Roman" pitchFamily="18" charset="0"/>
                <a:cs typeface="Times New Roman" pitchFamily="18" charset="0"/>
              </a:rPr>
              <a:t>; </a:t>
            </a:r>
            <a:r>
              <a:rPr lang="pl-PL" sz="1400" dirty="0" err="1" smtClean="0">
                <a:latin typeface="Times New Roman" pitchFamily="18" charset="0"/>
                <a:cs typeface="Times New Roman" pitchFamily="18" charset="0"/>
              </a:rPr>
              <a:t>e-mail:kumamanewsa@gmail.com</a:t>
            </a:r>
            <a:endParaRPr lang="pl-PL" sz="1400" dirty="0" smtClean="0">
              <a:latin typeface="Times New Roman" pitchFamily="18" charset="0"/>
              <a:cs typeface="Times New Roman" pitchFamily="18" charset="0"/>
            </a:endParaRPr>
          </a:p>
          <a:p>
            <a:r>
              <a:rPr lang="pl-PL" sz="1400" dirty="0" smtClean="0">
                <a:latin typeface="Times New Roman" pitchFamily="18" charset="0"/>
                <a:cs typeface="Times New Roman" pitchFamily="18" charset="0"/>
              </a:rPr>
              <a:t>Zespół redakcyjny: Nikola Góra, Joanna </a:t>
            </a:r>
            <a:r>
              <a:rPr lang="pl-PL" sz="1400" dirty="0" err="1" smtClean="0">
                <a:latin typeface="Times New Roman" pitchFamily="18" charset="0"/>
                <a:cs typeface="Times New Roman" pitchFamily="18" charset="0"/>
              </a:rPr>
              <a:t>Hojczyk</a:t>
            </a:r>
            <a:r>
              <a:rPr lang="pl-PL" sz="1400" dirty="0" smtClean="0">
                <a:latin typeface="Times New Roman" pitchFamily="18" charset="0"/>
                <a:cs typeface="Times New Roman" pitchFamily="18" charset="0"/>
              </a:rPr>
              <a:t>, Nikola Kuczyńska, Amelia Przewoźnik, Nikola Szczęsna, Tymoteusz Boguszewski, Katarzyna Drywa, Julia </a:t>
            </a:r>
            <a:r>
              <a:rPr lang="pl-PL" sz="1400" dirty="0" err="1" smtClean="0">
                <a:latin typeface="Times New Roman" pitchFamily="18" charset="0"/>
                <a:cs typeface="Times New Roman" pitchFamily="18" charset="0"/>
              </a:rPr>
              <a:t>Formela</a:t>
            </a:r>
            <a:r>
              <a:rPr lang="pl-PL" sz="1400" dirty="0" smtClean="0">
                <a:latin typeface="Times New Roman" pitchFamily="18" charset="0"/>
                <a:cs typeface="Times New Roman" pitchFamily="18" charset="0"/>
              </a:rPr>
              <a:t>,</a:t>
            </a:r>
          </a:p>
          <a:p>
            <a:r>
              <a:rPr lang="pl-PL" sz="1400" dirty="0" smtClean="0">
                <a:latin typeface="Times New Roman" pitchFamily="18" charset="0"/>
                <a:cs typeface="Times New Roman" pitchFamily="18" charset="0"/>
              </a:rPr>
              <a:t>opiekunki: Iwona </a:t>
            </a:r>
            <a:r>
              <a:rPr lang="pl-PL" sz="1400" dirty="0" err="1" smtClean="0">
                <a:latin typeface="Times New Roman" pitchFamily="18" charset="0"/>
                <a:cs typeface="Times New Roman" pitchFamily="18" charset="0"/>
              </a:rPr>
              <a:t>Perużyńska</a:t>
            </a:r>
            <a:r>
              <a:rPr lang="pl-PL" sz="1400" dirty="0" smtClean="0">
                <a:latin typeface="Times New Roman" pitchFamily="18" charset="0"/>
                <a:cs typeface="Times New Roman" pitchFamily="18" charset="0"/>
              </a:rPr>
              <a:t>, Magdalena Jankowska-Potrząsaj</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6388" name="Rectangle 4"/>
          <p:cNvSpPr>
            <a:spLocks noChangeArrowheads="1"/>
          </p:cNvSpPr>
          <p:nvPr/>
        </p:nvSpPr>
        <p:spPr bwMode="auto">
          <a:xfrm>
            <a:off x="285720" y="214291"/>
            <a:ext cx="864399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l-PL" b="1" dirty="0" smtClean="0">
              <a:latin typeface="Book Antiqua" pitchFamily="18" charset="0"/>
            </a:endParaRPr>
          </a:p>
          <a:p>
            <a:pPr algn="ctr"/>
            <a:r>
              <a:rPr lang="pl-PL" b="1" dirty="0" smtClean="0">
                <a:solidFill>
                  <a:srgbClr val="92D050"/>
                </a:solidFill>
                <a:latin typeface="Book Antiqua" pitchFamily="18" charset="0"/>
              </a:rPr>
              <a:t>Aktualności</a:t>
            </a:r>
            <a:endParaRPr lang="pl-PL" sz="2000" dirty="0" smtClean="0">
              <a:solidFill>
                <a:srgbClr val="92D050"/>
              </a:solidFill>
            </a:endParaRPr>
          </a:p>
        </p:txBody>
      </p:sp>
      <p:sp>
        <p:nvSpPr>
          <p:cNvPr id="22529" name="Rectangle 1"/>
          <p:cNvSpPr>
            <a:spLocks noChangeArrowheads="1"/>
          </p:cNvSpPr>
          <p:nvPr/>
        </p:nvSpPr>
        <p:spPr bwMode="auto">
          <a:xfrm>
            <a:off x="785786" y="928671"/>
            <a:ext cx="785818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50000"/>
              </a:lnSpc>
              <a:spcBef>
                <a:spcPct val="0"/>
              </a:spcBef>
              <a:spcAft>
                <a:spcPct val="0"/>
              </a:spcAft>
              <a:buClrTx/>
              <a:buSzTx/>
              <a:buFontTx/>
              <a:buNone/>
              <a:tabLst/>
            </a:pPr>
            <a:r>
              <a:rPr kumimoji="0" lang="pl-PL" b="1"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Goście z zagranicy</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8 lutego naszą szkołę odwiedzili Waleria, 24-		letnia Włoszka i Patria, 20-letni Indonezyjczyk. 			Uczniowie klasy trzeciej  gimnazjum wraz z panią Agnieszką Dąbrowską przywitali gości z zagranicy. Pijąc herbatę i jedząc ciasto, gimnazjaliści zadawali gościom r</a:t>
            </a:r>
            <a:r>
              <a:rPr kumimoji="0" lang="pl-PL" b="0" i="0" u="none" strike="noStrike" cap="none" normalizeH="0" baseline="0" dirty="0" smtClean="0">
                <a:ln>
                  <a:noFill/>
                </a:ln>
                <a:solidFill>
                  <a:srgbClr val="000000"/>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żne pytania, z kt</a:t>
            </a:r>
            <a:r>
              <a:rPr kumimoji="0" lang="pl-PL" b="0" i="0" u="none" strike="noStrike" cap="none" normalizeH="0" baseline="0" dirty="0" smtClean="0">
                <a:ln>
                  <a:noFill/>
                </a:ln>
                <a:solidFill>
                  <a:srgbClr val="000000"/>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rych dowiedzieli się m.in., że zasmakowały im pierogi, a w szczeg</a:t>
            </a:r>
            <a:r>
              <a:rPr kumimoji="0" lang="pl-PL" b="0" i="0" u="none" strike="noStrike" cap="none" normalizeH="0" baseline="0" dirty="0" smtClean="0">
                <a:ln>
                  <a:noFill/>
                </a:ln>
                <a:solidFill>
                  <a:srgbClr val="000000"/>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lności te z mięsem. Podoba im się Gdańsk i sopockie molo. Uczniowie mieli okazję wykazać się znajomością języka angielskiego i z tego co wiem, poszło im bardzo dobrze. </a:t>
            </a:r>
            <a:r>
              <a:rPr kumimoji="0" lang="pl-PL" b="0" i="1"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Na początku było trudno, bo się trochę wstydziliśmy, ale p</a:t>
            </a:r>
            <a:r>
              <a:rPr kumimoji="0" lang="pl-PL" b="0" i="1" u="none" strike="noStrike" cap="none" normalizeH="0" baseline="0" dirty="0" smtClean="0">
                <a:ln>
                  <a:noFill/>
                </a:ln>
                <a:solidFill>
                  <a:srgbClr val="000000"/>
                </a:solidFill>
                <a:effectLst/>
                <a:latin typeface="Calibri"/>
                <a:ea typeface="Times New Roman" pitchFamily="18" charset="0"/>
                <a:cs typeface="Times New Roman" pitchFamily="18" charset="0"/>
              </a:rPr>
              <a:t>ó</a:t>
            </a:r>
            <a:r>
              <a:rPr kumimoji="0" lang="pl-PL" b="0" i="1"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źniej coraz łatwiej nam się rozmawiało i rozumieliśmy prawie wszystko</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a:t>
            </a:r>
            <a:r>
              <a:rPr kumimoji="0" lang="pl-PL"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m</a:t>
            </a:r>
            <a:r>
              <a:rPr kumimoji="0" lang="pl-PL" b="0" i="0" u="none" strike="noStrike" cap="none" normalizeH="0" baseline="0" dirty="0" smtClean="0">
                <a:ln>
                  <a:noFill/>
                </a:ln>
                <a:solidFill>
                  <a:srgbClr val="000000"/>
                </a:solidFill>
                <a:effectLst/>
                <a:latin typeface="Calibri"/>
                <a:ea typeface="Times New Roman" pitchFamily="18" charset="0"/>
                <a:cs typeface="Times New Roman" pitchFamily="18" charset="0"/>
              </a:rPr>
              <a:t>ó</a:t>
            </a: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wi jedna z uczennic klasy trzeciej. </a:t>
            </a:r>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0" name="Picture 2"/>
          <p:cNvPicPr>
            <a:picLocks noChangeAspect="1" noChangeArrowheads="1"/>
          </p:cNvPicPr>
          <p:nvPr/>
        </p:nvPicPr>
        <p:blipFill>
          <a:blip r:embed="rId2"/>
          <a:srcRect/>
          <a:stretch>
            <a:fillRect/>
          </a:stretch>
        </p:blipFill>
        <p:spPr bwMode="auto">
          <a:xfrm>
            <a:off x="1000100" y="857232"/>
            <a:ext cx="1500198" cy="1752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57158" y="357167"/>
            <a:ext cx="8358246" cy="458074"/>
          </a:xfrm>
          <a:prstGeom prst="rect">
            <a:avLst/>
          </a:prstGeom>
        </p:spPr>
        <p:txBody>
          <a:bodyPr wrap="square">
            <a:spAutoFit/>
          </a:bodyPr>
          <a:lstStyle/>
          <a:p>
            <a:pPr algn="just">
              <a:lnSpc>
                <a:spcPct val="150000"/>
              </a:lnSpc>
            </a:pPr>
            <a:r>
              <a:rPr lang="pl-PL" dirty="0" smtClean="0">
                <a:latin typeface="Times New Roman" pitchFamily="18" charset="0"/>
                <a:cs typeface="Times New Roman" pitchFamily="18" charset="0"/>
              </a:rPr>
              <a:t>	</a:t>
            </a:r>
            <a:endParaRPr lang="pl-PL" sz="1200" dirty="0" smtClean="0">
              <a:latin typeface="Times New Roman" pitchFamily="18" charset="0"/>
              <a:cs typeface="Times New Roman" pitchFamily="18" charset="0"/>
            </a:endParaRPr>
          </a:p>
        </p:txBody>
      </p:sp>
      <p:sp>
        <p:nvSpPr>
          <p:cNvPr id="4" name="Prostokąt 3"/>
          <p:cNvSpPr/>
          <p:nvPr/>
        </p:nvSpPr>
        <p:spPr>
          <a:xfrm>
            <a:off x="714348" y="571480"/>
            <a:ext cx="7786742" cy="5678478"/>
          </a:xfrm>
          <a:prstGeom prst="rect">
            <a:avLst/>
          </a:prstGeom>
        </p:spPr>
        <p:txBody>
          <a:bodyPr wrap="square">
            <a:spAutoFit/>
          </a:bodyPr>
          <a:lstStyle/>
          <a:p>
            <a:pPr lvl="0" indent="449263" algn="just" eaLnBrk="0" fontAlgn="base" hangingPunct="0">
              <a:lnSpc>
                <a:spcPct val="150000"/>
              </a:lnSpc>
              <a:spcBef>
                <a:spcPct val="0"/>
              </a:spcBef>
              <a:spcAft>
                <a:spcPct val="0"/>
              </a:spcAft>
            </a:pPr>
            <a:r>
              <a:rPr lang="pl-PL" dirty="0" smtClean="0">
                <a:solidFill>
                  <a:srgbClr val="000000"/>
                </a:solidFill>
                <a:latin typeface="Comic Sans MS" pitchFamily="66" charset="0"/>
                <a:ea typeface="Times New Roman" pitchFamily="18" charset="0"/>
                <a:cs typeface="Times New Roman" pitchFamily="18" charset="0"/>
              </a:rPr>
              <a:t>Na kolejnych lekcjach Waleria i Patria poznali pozostałe klasy. Dzięki  przygotowanej przez gości prezentacji multimedialnej  polscy  uczniowie  mogli poznać kulturę, język, obyczaje i kuchnię Włoch oraz Indonezji. Na koniec wszyscy zrobili wsp</a:t>
            </a:r>
            <a:r>
              <a:rPr lang="pl-PL" dirty="0" smtClean="0">
                <a:solidFill>
                  <a:srgbClr val="000000"/>
                </a:solidFill>
                <a:latin typeface="Calibri"/>
                <a:ea typeface="Times New Roman" pitchFamily="18" charset="0"/>
                <a:cs typeface="Times New Roman" pitchFamily="18" charset="0"/>
              </a:rPr>
              <a:t>ó</a:t>
            </a:r>
            <a:r>
              <a:rPr lang="pl-PL" dirty="0" smtClean="0">
                <a:solidFill>
                  <a:srgbClr val="000000"/>
                </a:solidFill>
                <a:latin typeface="Comic Sans MS" pitchFamily="66" charset="0"/>
                <a:ea typeface="Times New Roman" pitchFamily="18" charset="0"/>
                <a:cs typeface="Times New Roman" pitchFamily="18" charset="0"/>
              </a:rPr>
              <a:t>lne zdjęcie pamiątkowe. Uczniowie byli zachwyceni wizytą obcokrajowc</a:t>
            </a:r>
            <a:r>
              <a:rPr lang="pl-PL" dirty="0" smtClean="0">
                <a:solidFill>
                  <a:srgbClr val="000000"/>
                </a:solidFill>
                <a:latin typeface="Calibri"/>
                <a:ea typeface="Times New Roman" pitchFamily="18" charset="0"/>
                <a:cs typeface="Times New Roman" pitchFamily="18" charset="0"/>
              </a:rPr>
              <a:t>ó</a:t>
            </a:r>
            <a:r>
              <a:rPr lang="pl-PL" dirty="0" smtClean="0">
                <a:solidFill>
                  <a:srgbClr val="000000"/>
                </a:solidFill>
                <a:latin typeface="Comic Sans MS" pitchFamily="66" charset="0"/>
                <a:ea typeface="Times New Roman" pitchFamily="18" charset="0"/>
                <a:cs typeface="Times New Roman" pitchFamily="18" charset="0"/>
              </a:rPr>
              <a:t>w, tym bardziej, że po raz pierwszy mogli wykorzystać umiejętności językowe w praktyce</a:t>
            </a:r>
            <a:r>
              <a:rPr lang="pl-PL" dirty="0" smtClean="0">
                <a:solidFill>
                  <a:srgbClr val="000000"/>
                </a:solidFill>
                <a:latin typeface="Verdana" pitchFamily="34" charset="0"/>
                <a:ea typeface="Times New Roman" pitchFamily="18" charset="0"/>
                <a:cs typeface="Times New Roman" pitchFamily="18" charset="0"/>
              </a:rPr>
              <a:t>.</a:t>
            </a:r>
          </a:p>
          <a:p>
            <a:pPr lvl="0" indent="449263" algn="just" eaLnBrk="0" fontAlgn="base" hangingPunct="0">
              <a:lnSpc>
                <a:spcPct val="150000"/>
              </a:lnSpc>
              <a:spcBef>
                <a:spcPct val="0"/>
              </a:spcBef>
              <a:spcAft>
                <a:spcPct val="0"/>
              </a:spcAft>
            </a:pPr>
            <a:endParaRPr lang="pl-PL"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r>
              <a:rPr lang="pl-PL" dirty="0" smtClean="0">
                <a:solidFill>
                  <a:srgbClr val="000000"/>
                </a:solidFill>
                <a:latin typeface="Verdana" pitchFamily="34" charset="0"/>
                <a:cs typeface="Times New Roman" pitchFamily="18" charset="0"/>
              </a:rPr>
              <a:t>							</a:t>
            </a:r>
            <a:r>
              <a:rPr lang="pl-PL" sz="1400" dirty="0" smtClean="0">
                <a:solidFill>
                  <a:srgbClr val="000000"/>
                </a:solidFill>
                <a:latin typeface="Verdana" pitchFamily="34" charset="0"/>
                <a:cs typeface="Times New Roman" pitchFamily="18" charset="0"/>
              </a:rPr>
              <a:t>Julia </a:t>
            </a:r>
            <a:r>
              <a:rPr lang="pl-PL" sz="1400" dirty="0" err="1" smtClean="0">
                <a:solidFill>
                  <a:srgbClr val="000000"/>
                </a:solidFill>
                <a:latin typeface="Verdana" pitchFamily="34" charset="0"/>
                <a:cs typeface="Times New Roman" pitchFamily="18" charset="0"/>
              </a:rPr>
              <a:t>Formela</a:t>
            </a: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r>
              <a:rPr lang="pl-PL" sz="1200" dirty="0" err="1" smtClean="0">
                <a:latin typeface="Verdana" pitchFamily="34" charset="0"/>
                <a:cs typeface="Times New Roman" pitchFamily="18" charset="0"/>
              </a:rPr>
              <a:t>Ilustr</a:t>
            </a:r>
            <a:r>
              <a:rPr lang="pl-PL" sz="1200" dirty="0" smtClean="0">
                <a:latin typeface="Verdana" pitchFamily="34" charset="0"/>
                <a:cs typeface="Times New Roman" pitchFamily="18" charset="0"/>
              </a:rPr>
              <a:t>.: </a:t>
            </a:r>
            <a:r>
              <a:rPr lang="pl-PL" sz="1200" dirty="0" smtClean="0">
                <a:latin typeface="Verdana" pitchFamily="34" charset="0"/>
                <a:cs typeface="Times New Roman" pitchFamily="18" charset="0"/>
                <a:hlinkClick r:id="rId3"/>
              </a:rPr>
              <a:t>http://users.skynet.be/italie</a:t>
            </a:r>
            <a:r>
              <a:rPr lang="pl-PL" sz="1200" dirty="0" smtClean="0">
                <a:latin typeface="Verdana" pitchFamily="34" charset="0"/>
                <a:cs typeface="Times New Roman" pitchFamily="18" charset="0"/>
              </a:rPr>
              <a:t>, http://www.globtroter.pl</a:t>
            </a:r>
            <a:endParaRPr lang="pl-PL" sz="1200" dirty="0" smtClean="0">
              <a:latin typeface="Arial" pitchFamily="34" charset="0"/>
              <a:cs typeface="Arial" pitchFamily="34" charset="0"/>
            </a:endParaRPr>
          </a:p>
        </p:txBody>
      </p:sp>
      <p:pic>
        <p:nvPicPr>
          <p:cNvPr id="5" name="Obraz 4" descr="INDONEZJA"/>
          <p:cNvPicPr/>
          <p:nvPr/>
        </p:nvPicPr>
        <p:blipFill>
          <a:blip r:embed="rId4"/>
          <a:srcRect/>
          <a:stretch>
            <a:fillRect/>
          </a:stretch>
        </p:blipFill>
        <p:spPr bwMode="auto">
          <a:xfrm>
            <a:off x="2643174" y="3357562"/>
            <a:ext cx="3329940" cy="2423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14282" y="357166"/>
            <a:ext cx="8643998"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7" name="Rectangle 1"/>
          <p:cNvSpPr>
            <a:spLocks noChangeArrowheads="1"/>
          </p:cNvSpPr>
          <p:nvPr/>
        </p:nvSpPr>
        <p:spPr bwMode="auto">
          <a:xfrm>
            <a:off x="428596" y="500043"/>
            <a:ext cx="8429684"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3581400" algn="l"/>
              </a:tabLst>
            </a:pPr>
            <a:endParaRPr lang="pl-PL" b="1" dirty="0" smtClean="0">
              <a:ea typeface="Arial Unicode MS" pitchFamily="34" charset="-128"/>
              <a:cs typeface="Arial Unicode MS" pitchFamily="34" charset="-128"/>
            </a:endParaRPr>
          </a:p>
          <a:p>
            <a:pPr marL="0" marR="0" lvl="0" indent="449263" algn="l" defTabSz="914400" rtl="0" eaLnBrk="1" fontAlgn="base" latinLnBrk="0" hangingPunct="1">
              <a:lnSpc>
                <a:spcPct val="100000"/>
              </a:lnSpc>
              <a:spcBef>
                <a:spcPct val="0"/>
              </a:spcBef>
              <a:spcAft>
                <a:spcPct val="0"/>
              </a:spcAft>
              <a:buClrTx/>
              <a:buSzTx/>
              <a:buFontTx/>
              <a:buNone/>
              <a:tabLst>
                <a:tab pos="3581400" algn="l"/>
              </a:tabLst>
            </a:pPr>
            <a:r>
              <a:rPr kumimoji="0" lang="pl-PL" b="1" i="0" u="none" strike="noStrike" cap="none" normalizeH="0" baseline="0" dirty="0" smtClean="0">
                <a:ln>
                  <a:noFill/>
                </a:ln>
                <a:solidFill>
                  <a:schemeClr val="tx1"/>
                </a:solidFill>
                <a:effectLst/>
                <a:ea typeface="Arial Unicode MS" pitchFamily="34" charset="-128"/>
                <a:cs typeface="Arial Unicode MS" pitchFamily="34" charset="-128"/>
              </a:rPr>
              <a:t>	Bal na pożegnanie karnawału</a:t>
            </a:r>
            <a:endParaRPr kumimoji="0" lang="pl-PL"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3581400" algn="l"/>
              </a:tabLst>
            </a:pPr>
            <a:endParaRPr kumimoji="0" lang="pl-PL" b="0" i="0" u="none" strike="noStrike" cap="none" normalizeH="0" baseline="0" dirty="0" smtClean="0">
              <a:ln>
                <a:noFill/>
              </a:ln>
              <a:solidFill>
                <a:srgbClr val="111111"/>
              </a:solidFill>
              <a:effectLst/>
              <a:ea typeface="Times New Roman" pitchFamily="18" charset="0"/>
              <a:cs typeface="Tahoma"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3581400" algn="l"/>
              </a:tabLst>
            </a:pPr>
            <a:endParaRPr lang="pl-PL" dirty="0" smtClean="0">
              <a:solidFill>
                <a:srgbClr val="111111"/>
              </a:solidFill>
              <a:ea typeface="Times New Roman" pitchFamily="18" charset="0"/>
              <a:cs typeface="Tahoma"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3581400" algn="l"/>
              </a:tabLst>
            </a:pPr>
            <a:endParaRPr lang="pl-PL" dirty="0" smtClean="0">
              <a:solidFill>
                <a:srgbClr val="111111"/>
              </a:solidFill>
              <a:ea typeface="Times New Roman" pitchFamily="18" charset="0"/>
              <a:cs typeface="Tahoma" pitchFamily="34" charset="0"/>
            </a:endParaRPr>
          </a:p>
          <a:p>
            <a:pPr marL="0" marR="0" lvl="0" indent="449263" defTabSz="914400" rtl="0" eaLnBrk="0" fontAlgn="base" latinLnBrk="0" hangingPunct="0">
              <a:lnSpc>
                <a:spcPct val="100000"/>
              </a:lnSpc>
              <a:spcBef>
                <a:spcPct val="0"/>
              </a:spcBef>
              <a:spcAft>
                <a:spcPct val="0"/>
              </a:spcAft>
              <a:buClrTx/>
              <a:buSzTx/>
              <a:buFontTx/>
              <a:buNone/>
              <a:tabLst>
                <a:tab pos="3581400" algn="l"/>
              </a:tabLst>
            </a:pPr>
            <a:r>
              <a:rPr kumimoji="0" lang="pl-PL" b="0" i="0" u="none" strike="noStrike" cap="none" normalizeH="0" baseline="0" dirty="0" smtClean="0">
                <a:ln>
                  <a:noFill/>
                </a:ln>
                <a:solidFill>
                  <a:srgbClr val="111111"/>
                </a:solidFill>
                <a:effectLst/>
                <a:ea typeface="Times New Roman" pitchFamily="18" charset="0"/>
                <a:cs typeface="Tahoma" pitchFamily="34" charset="0"/>
              </a:rPr>
              <a:t>Karnawał to czas zimowych zabaw i balów maskowych, rozpoczynający się w Trzech Króli i trwający do wtorku poprzedzającego Popielec. Dawniej w szlacheckiej Polsce organizowano nawet kilkudniowe huczne biesiady do białego rana i kuligi. Dzisiaj zabawy są skromniejsze.</a:t>
            </a:r>
            <a:endParaRPr kumimoji="0" lang="pl-PL" b="0" i="0" u="none" strike="noStrike" cap="none" normalizeH="0" baseline="0" dirty="0" smtClean="0">
              <a:ln>
                <a:noFill/>
              </a:ln>
              <a:solidFill>
                <a:schemeClr val="tx1"/>
              </a:solidFill>
              <a:effectLst/>
              <a:cs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tab pos="3581400" algn="l"/>
              </a:tabLst>
            </a:pPr>
            <a:r>
              <a:rPr kumimoji="0" lang="pl-PL" b="0" i="0" u="none" strike="noStrike" cap="none" normalizeH="0" baseline="0" dirty="0" smtClean="0">
                <a:ln>
                  <a:noFill/>
                </a:ln>
                <a:solidFill>
                  <a:schemeClr val="tx1"/>
                </a:solidFill>
                <a:effectLst/>
                <a:ea typeface="Times New Roman" pitchFamily="18" charset="0"/>
                <a:cs typeface="Times New Roman" pitchFamily="18" charset="0"/>
              </a:rPr>
              <a:t>17.02.2017 r. zorganizowano w naszej szkole bal karnawałowy dla klas od 4 SP do trzeciej gimnazjum. </a:t>
            </a:r>
            <a:br>
              <a:rPr kumimoji="0" lang="pl-PL" b="0" i="0" u="none" strike="noStrike" cap="none" normalizeH="0" baseline="0" dirty="0" smtClean="0">
                <a:ln>
                  <a:noFill/>
                </a:ln>
                <a:solidFill>
                  <a:schemeClr val="tx1"/>
                </a:solidFill>
                <a:effectLst/>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ea typeface="Times New Roman" pitchFamily="18" charset="0"/>
                <a:cs typeface="Times New Roman" pitchFamily="18" charset="0"/>
              </a:rPr>
              <a:t>Impreza odbyła się na głównym holu, który był ozdobiony balonami, serduszkami i serpentynami. </a:t>
            </a:r>
            <a:br>
              <a:rPr kumimoji="0" lang="pl-PL" b="0" i="0" u="none" strike="noStrike" cap="none" normalizeH="0" baseline="0" dirty="0" smtClean="0">
                <a:ln>
                  <a:noFill/>
                </a:ln>
                <a:solidFill>
                  <a:schemeClr val="tx1"/>
                </a:solidFill>
                <a:effectLst/>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ea typeface="Times New Roman" pitchFamily="18" charset="0"/>
                <a:cs typeface="Times New Roman" pitchFamily="18" charset="0"/>
              </a:rPr>
              <a:t>Muzykę zapewniał gimnazjalista Miron. Tańczyliśmy do disco polo i muzyki pop. </a:t>
            </a:r>
            <a:br>
              <a:rPr kumimoji="0" lang="pl-PL" b="0" i="0" u="none" strike="noStrike" cap="none" normalizeH="0" baseline="0" dirty="0" smtClean="0">
                <a:ln>
                  <a:noFill/>
                </a:ln>
                <a:solidFill>
                  <a:schemeClr val="tx1"/>
                </a:solidFill>
                <a:effectLst/>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ea typeface="Times New Roman" pitchFamily="18" charset="0"/>
                <a:cs typeface="Times New Roman" pitchFamily="18" charset="0"/>
              </a:rPr>
              <a:t>Niektórzy uczniowie się przebrali.</a:t>
            </a:r>
            <a:endParaRPr kumimoji="0" lang="pl-PL" b="0" i="0" u="none" strike="noStrike" cap="none" normalizeH="0" baseline="0" dirty="0" smtClean="0">
              <a:ln>
                <a:noFill/>
              </a:ln>
              <a:solidFill>
                <a:schemeClr val="tx1"/>
              </a:solidFill>
              <a:effectLst/>
              <a:cs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tab pos="3581400" algn="l"/>
              </a:tabLst>
            </a:pPr>
            <a:r>
              <a:rPr kumimoji="0" lang="pl-PL" b="0" i="0" u="none" strike="noStrike" cap="none" normalizeH="0" baseline="0" dirty="0" smtClean="0">
                <a:ln>
                  <a:noFill/>
                </a:ln>
                <a:solidFill>
                  <a:schemeClr val="tx1"/>
                </a:solidFill>
                <a:effectLst/>
                <a:ea typeface="Times New Roman" pitchFamily="18" charset="0"/>
                <a:cs typeface="Times New Roman" pitchFamily="18" charset="0"/>
              </a:rPr>
              <a:t>Bal trwał od 16.00 do 19.00. Żałujemy, że nie było żadnych konkursów karnawałowych, które urozmaiciłyby naszą zabawę. </a:t>
            </a:r>
            <a:endParaRPr kumimoji="0" lang="pl-PL" b="0" i="0" u="none" strike="noStrike" cap="none" normalizeH="0" baseline="0" dirty="0" smtClean="0">
              <a:ln>
                <a:noFill/>
              </a:ln>
              <a:solidFill>
                <a:schemeClr val="tx1"/>
              </a:solidFill>
              <a:effectLst/>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3581400" algn="l"/>
              </a:tabLst>
            </a:pPr>
            <a:r>
              <a:rPr kumimoji="0" lang="pl-PL" b="0" i="0" u="none" strike="noStrike" cap="none" normalizeH="0" baseline="0" dirty="0" smtClean="0">
                <a:ln>
                  <a:noFill/>
                </a:ln>
                <a:solidFill>
                  <a:schemeClr val="tx1"/>
                </a:solidFill>
                <a:effectLst/>
                <a:ea typeface="Times New Roman" pitchFamily="18" charset="0"/>
                <a:cs typeface="Times New Roman" pitchFamily="18" charset="0"/>
              </a:rPr>
              <a:t>                                                                      </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lvl="0" indent="449263" eaLnBrk="0" fontAlgn="base" hangingPunct="0">
              <a:spcBef>
                <a:spcPct val="0"/>
              </a:spcBef>
              <a:spcAft>
                <a:spcPct val="0"/>
              </a:spcAft>
              <a:tabLst>
                <a:tab pos="3581400" algn="l"/>
              </a:tabLst>
            </a:pPr>
            <a:r>
              <a:rPr lang="pl-PL" sz="1400" dirty="0" smtClean="0">
                <a:latin typeface="Arial" pitchFamily="34" charset="0"/>
                <a:ea typeface="Times New Roman" pitchFamily="18" charset="0"/>
                <a:cs typeface="Arial" pitchFamily="34" charset="0"/>
              </a:rPr>
              <a:t>	Nikola Góra, Joanna </a:t>
            </a:r>
            <a:r>
              <a:rPr lang="pl-PL" sz="1400" dirty="0" err="1" smtClean="0">
                <a:latin typeface="Arial" pitchFamily="34" charset="0"/>
                <a:ea typeface="Times New Roman" pitchFamily="18" charset="0"/>
                <a:cs typeface="Arial" pitchFamily="34" charset="0"/>
              </a:rPr>
              <a:t>Hojczyk</a:t>
            </a:r>
            <a:r>
              <a:rPr lang="pl-PL" sz="1400" dirty="0" smtClean="0">
                <a:latin typeface="Arial" pitchFamily="34" charset="0"/>
                <a:ea typeface="Times New Roman" pitchFamily="18" charset="0"/>
                <a:cs typeface="Arial" pitchFamily="34" charset="0"/>
              </a:rPr>
              <a:t>, Amelia Przewoźnik</a:t>
            </a:r>
          </a:p>
          <a:p>
            <a:pPr lvl="0" indent="449263" eaLnBrk="0" fontAlgn="base" hangingPunct="0">
              <a:spcBef>
                <a:spcPct val="0"/>
              </a:spcBef>
              <a:spcAft>
                <a:spcPct val="0"/>
              </a:spcAft>
              <a:tabLst>
                <a:tab pos="3581400" algn="l"/>
              </a:tabLst>
            </a:pPr>
            <a:r>
              <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rys. </a:t>
            </a:r>
            <a:r>
              <a:rPr kumimoji="0" lang="pl-PL"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www.opiekaitroska</a:t>
            </a:r>
            <a:r>
              <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pl-PL"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pl</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3581400" algn="l"/>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Obraz 4" descr="C:\Users\Iwona Perużyńska\Desktop\KumamNewsa7\baloniki.jpg"/>
          <p:cNvPicPr/>
          <p:nvPr/>
        </p:nvPicPr>
        <p:blipFill>
          <a:blip r:embed="rId2"/>
          <a:srcRect/>
          <a:stretch>
            <a:fillRect/>
          </a:stretch>
        </p:blipFill>
        <p:spPr bwMode="auto">
          <a:xfrm>
            <a:off x="714348" y="357166"/>
            <a:ext cx="2994556"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28596" y="0"/>
            <a:ext cx="8358246"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pl-PL" sz="1400" dirty="0" smtClean="0">
              <a:latin typeface="Calibri" pitchFamily="34" charset="0"/>
              <a:ea typeface="Times New Roman" pitchFamily="18" charset="0"/>
              <a:cs typeface="Times New Roman" pitchFamily="18" charset="0"/>
            </a:endParaRPr>
          </a:p>
          <a:p>
            <a:pPr algn="just"/>
            <a:r>
              <a:rPr lang="pl-PL" dirty="0" smtClean="0"/>
              <a:t> </a:t>
            </a:r>
          </a:p>
        </p:txBody>
      </p:sp>
      <p:sp>
        <p:nvSpPr>
          <p:cNvPr id="18433" name="Rectangle 1"/>
          <p:cNvSpPr>
            <a:spLocks noChangeArrowheads="1"/>
          </p:cNvSpPr>
          <p:nvPr/>
        </p:nvSpPr>
        <p:spPr bwMode="auto">
          <a:xfrm>
            <a:off x="357158" y="428604"/>
            <a:ext cx="8429684"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Potyczki językowe, czyli co wiemy o języku polskim</a:t>
            </a:r>
          </a:p>
          <a:p>
            <a:pPr marL="0" marR="0" lvl="0" indent="449263" algn="ctr" defTabSz="914400" rtl="0" eaLnBrk="1" fontAlgn="base" latinLnBrk="0" hangingPunct="1">
              <a:lnSpc>
                <a:spcPct val="15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21 lutego obchodziliśmy w szkole Międzynarodowy Dzień Języka Polskiego. Na jednej z lekcji uczniowie szkoły podstawowej i gimnazjum mierzyli się z zadaniami polonistycznymi przygotowanymi przez nauczycielki języka polskiego: Magdalenę Jankowską-Potrząsaj i Iwonę </a:t>
            </a:r>
            <a:r>
              <a:rPr kumimoji="0" lang="pl-PL" sz="1600" b="0" i="0"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Perużyńską</a:t>
            </a:r>
            <a:r>
              <a:rPr kumimoji="0" lang="pl-PL" sz="16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Dwuosobowe drużyny z każdej klasy pisały dyktando, rozpoznawały związki frazeologiczne, starały się jak najlepiej przeczytać łamańce językowe. Kilka dni przed „Potyczkami językowymi” uczniowie pisali hasła promujące polszczyznę. Nauczycielskie jury wybrało najlepsze złote myśli. Wśród haseł zaproponowanych przez dzieci z klas I-III SP zwyciężyło:</a:t>
            </a:r>
            <a:endParaRPr kumimoji="0" lang="pl-PL" sz="16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sz="1600" b="1"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Język polski to fajna sprawa, jest to nauka i też zabawa</a:t>
            </a:r>
            <a:r>
              <a:rPr kumimoji="0" lang="pl-PL" sz="1600"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pl-PL" sz="16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(autorstwo</a:t>
            </a:r>
            <a:r>
              <a:rPr kumimoji="0" lang="pl-PL" sz="1600"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pl-PL" sz="16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kl. III SP).</a:t>
            </a:r>
            <a:endParaRPr kumimoji="0" lang="pl-PL" sz="16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Spośród sentencji przygotowanych przez uczniów z klas IV-VI SP najlepsze okazało się: </a:t>
            </a:r>
            <a:r>
              <a:rPr kumimoji="0" lang="pl-PL" sz="1600" b="1"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Język polski to podstawa, kto się uczy, temu brawa!</a:t>
            </a:r>
            <a:r>
              <a:rPr kumimoji="0" lang="pl-PL" sz="16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(autorstwo</a:t>
            </a:r>
            <a:r>
              <a:rPr kumimoji="0" lang="pl-PL" sz="1600"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pl-PL" sz="16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kl. </a:t>
            </a:r>
            <a:r>
              <a:rPr kumimoji="0" lang="pl-PL" sz="1600" b="0" i="0"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Va</a:t>
            </a:r>
            <a:r>
              <a:rPr kumimoji="0" lang="pl-PL" sz="16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SP).</a:t>
            </a:r>
            <a:endParaRPr kumimoji="0" lang="pl-PL" sz="1600" b="0" i="0" u="none" strike="noStrike" cap="none" normalizeH="0" baseline="0" dirty="0" smtClean="0">
              <a:ln>
                <a:noFill/>
              </a:ln>
              <a:solidFill>
                <a:schemeClr val="tx1"/>
              </a:solidFill>
              <a:effectLst/>
              <a:latin typeface="Bookman Old Style" pitchFamily="18"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3071802" y="3357562"/>
            <a:ext cx="3929090" cy="2306221"/>
          </a:xfrm>
          <a:prstGeom prst="rect">
            <a:avLst/>
          </a:prstGeom>
          <a:noFill/>
          <a:ln w="9525">
            <a:noFill/>
            <a:miter lim="800000"/>
            <a:headEnd/>
            <a:tailEnd/>
          </a:ln>
          <a:effectLst/>
        </p:spPr>
      </p:pic>
      <p:sp>
        <p:nvSpPr>
          <p:cNvPr id="40961" name="Rectangle 1"/>
          <p:cNvSpPr>
            <a:spLocks noChangeArrowheads="1"/>
          </p:cNvSpPr>
          <p:nvPr/>
        </p:nvSpPr>
        <p:spPr bwMode="auto">
          <a:xfrm>
            <a:off x="357158" y="428604"/>
            <a:ext cx="842968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pl-PL" dirty="0" smtClean="0">
              <a:latin typeface="Times New Roman" pitchFamily="18" charset="0"/>
              <a:ea typeface="Times New Roman" pitchFamily="18" charset="0"/>
              <a:cs typeface="Times New Roman" pitchFamily="18" charset="0"/>
            </a:endParaRPr>
          </a:p>
          <a:p>
            <a:endParaRPr lang="pl-PL"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500034" y="500043"/>
            <a:ext cx="8143932" cy="78944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5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Gimnazjaliści z klasy III napisali zwycięskie hasło: </a:t>
            </a:r>
            <a:r>
              <a:rPr kumimoji="0" lang="pl-PL" sz="1600" b="1"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Nie nauczysz się polskiego, nie osiągniesz nic wielkiego!</a:t>
            </a:r>
            <a:r>
              <a:rPr kumimoji="0" lang="pl-PL" sz="1600" b="1"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endParaRPr kumimoji="0" lang="pl-PL" sz="16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449263" algn="l" defTabSz="914400" rtl="0" eaLnBrk="0" fontAlgn="base" latinLnBrk="0" hangingPunct="0">
              <a:lnSpc>
                <a:spcPct val="15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W czasie przerw uczniowie mogli się sprawdzić z wiedzy o języku polskim, biorąc udział w kole fortuny. Na każdym polu umieszczono zadanie dotyczące polszczyzny, które należało rozwiązać. Polecenia dotyczyły też rozpoznania tytułu wiersza lub prozy po przeczytaniu tylko fragmentu tekstu.</a:t>
            </a:r>
            <a:endParaRPr kumimoji="0" lang="pl-PL" sz="16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449263" algn="l" defTabSz="914400" rtl="0" eaLnBrk="0" fontAlgn="base" latinLnBrk="0" hangingPunct="0">
              <a:lnSpc>
                <a:spcPct val="15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Wszystkie klasy uczestniczące w „Potyczkach językowych” otrzymały pamiątkowe dyplomy.</a:t>
            </a:r>
            <a:endParaRPr kumimoji="0" lang="pl-PL" sz="16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449263" algn="l" defTabSz="914400" rtl="0" eaLnBrk="0" fontAlgn="base" latinLnBrk="0" hangingPunct="0">
              <a:lnSpc>
                <a:spcPct val="15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pl-PL"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I.Perużyńska</a:t>
            </a:r>
            <a:r>
              <a:rPr kumimoji="0" lang="pl-PL"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ea typeface="Calibri" pitchFamily="34"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ea typeface="Calibri" pitchFamily="34"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r>
              <a:rPr kumimoji="0" lang="pl-PL"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p</a:t>
            </a:r>
            <a:r>
              <a:rPr lang="pl-PL" sz="1200" dirty="0" smtClean="0">
                <a:latin typeface="Times New Roman" pitchFamily="18" charset="0"/>
                <a:ea typeface="Calibri" pitchFamily="34" charset="0"/>
                <a:cs typeface="Times New Roman" pitchFamily="18" charset="0"/>
              </a:rPr>
              <a:t>lakat: http://www.unesco.pl</a:t>
            </a:r>
            <a:endParaRPr kumimoji="0" lang="pl-P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r>
              <a:rPr lang="pl-PL" sz="1400" dirty="0" smtClean="0">
                <a:latin typeface="Times New Roman" pitchFamily="18" charset="0"/>
                <a:ea typeface="Calibri" pitchFamily="34" charset="0"/>
                <a:cs typeface="Times New Roman" pitchFamily="18" charset="0"/>
              </a:rPr>
              <a:t>							</a:t>
            </a:r>
            <a:endParaRPr kumimoji="0" lang="pl-PL"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5720" y="428604"/>
            <a:ext cx="8572560"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dirty="0" smtClean="0"/>
              <a:t> </a:t>
            </a:r>
          </a:p>
          <a:p>
            <a:pPr>
              <a:lnSpc>
                <a:spcPct val="150000"/>
              </a:lnSpc>
            </a:pPr>
            <a:r>
              <a:rPr lang="pl-PL" dirty="0" smtClean="0">
                <a:latin typeface="Times New Roman" pitchFamily="18" charset="0"/>
                <a:cs typeface="Times New Roman" pitchFamily="18" charset="0"/>
              </a:rPr>
              <a:t>	</a:t>
            </a:r>
            <a:endParaRPr kumimoji="0" lang="pl-PL"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385" name="Rectangle 1"/>
          <p:cNvSpPr>
            <a:spLocks noChangeArrowheads="1"/>
          </p:cNvSpPr>
          <p:nvPr/>
        </p:nvSpPr>
        <p:spPr bwMode="auto">
          <a:xfrm>
            <a:off x="428596" y="500042"/>
            <a:ext cx="828680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2200" b="1" i="0" u="none" strike="noStrike" cap="none" normalizeH="0" baseline="0" dirty="0" smtClean="0">
              <a:ln>
                <a:noFill/>
              </a:ln>
              <a:solidFill>
                <a:srgbClr val="FF0000"/>
              </a:solidFill>
              <a:effectLst/>
              <a:latin typeface="Bradley Hand ITC" pitchFamily="66" charset="0"/>
              <a:ea typeface="Times New Roman" pitchFamily="18" charset="0"/>
              <a:cs typeface="Times New Roman" pitchFamily="18" charset="0"/>
            </a:endParaRPr>
          </a:p>
          <a:p>
            <a:pPr marL="0" marR="0" lvl="0" indent="449263" defTabSz="914400" rtl="0" eaLnBrk="1" fontAlgn="base" latinLnBrk="0" hangingPunct="1">
              <a:lnSpc>
                <a:spcPct val="100000"/>
              </a:lnSpc>
              <a:spcBef>
                <a:spcPct val="0"/>
              </a:spcBef>
              <a:spcAft>
                <a:spcPct val="0"/>
              </a:spcAft>
              <a:buClrTx/>
              <a:buSzTx/>
              <a:buFontTx/>
              <a:buNone/>
              <a:tabLst/>
            </a:pPr>
            <a:r>
              <a:rPr kumimoji="0" lang="pl-PL" sz="2200" b="1" i="0" u="none" strike="noStrike" cap="none" normalizeH="0" baseline="0" dirty="0" smtClean="0">
                <a:ln>
                  <a:noFill/>
                </a:ln>
                <a:solidFill>
                  <a:srgbClr val="FF0000"/>
                </a:solidFill>
                <a:effectLst/>
                <a:latin typeface="Bradley Hand ITC" pitchFamily="66" charset="0"/>
                <a:ea typeface="Times New Roman" pitchFamily="18" charset="0"/>
                <a:cs typeface="Times New Roman" pitchFamily="18" charset="0"/>
              </a:rPr>
              <a:t>                              Szkolne walentynki    </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2200" b="1" i="0" u="none" strike="noStrike" cap="none" normalizeH="0" baseline="0" dirty="0" smtClean="0">
                <a:ln>
                  <a:noFill/>
                </a:ln>
                <a:solidFill>
                  <a:schemeClr val="tx1"/>
                </a:solidFill>
                <a:effectLst/>
                <a:latin typeface="Bradley Hand ITC" pitchFamily="66" charset="0"/>
                <a:ea typeface="Times New Roman" pitchFamily="18" charset="0"/>
                <a:cs typeface="Times New Roman" pitchFamily="18" charset="0"/>
              </a:rPr>
              <a:t>                                          </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Calibri" pitchFamily="34" charset="0"/>
                <a:ea typeface="Times New Roman" pitchFamily="18" charset="0"/>
                <a:cs typeface="Liberation Serif"/>
              </a:rPr>
              <a:t>	</a:t>
            </a:r>
            <a:endParaRPr kumimoji="0" lang="pl-PL"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pl-PL" sz="1200" dirty="0" smtClean="0">
              <a:latin typeface="Calibri" pitchFamily="34"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22 II br. odbyły się szkolne walentynki. W czasie dwóch lekcji braliśmy udział w konkursach i zabawach przygotowanych na ten dzień. Imprezę prowadzili gimnazjaliści z III klasy: Julia </a:t>
            </a:r>
            <a:r>
              <a:rPr kumimoji="0" lang="pl-PL" b="0" i="0" u="none" strike="noStrike" cap="none" normalizeH="0" baseline="0" dirty="0" err="1" smtClean="0">
                <a:ln>
                  <a:noFill/>
                </a:ln>
                <a:solidFill>
                  <a:schemeClr val="tx1"/>
                </a:solidFill>
                <a:effectLst/>
                <a:latin typeface="Book Antiqua" pitchFamily="18" charset="0"/>
                <a:ea typeface="Times New Roman" pitchFamily="18" charset="0"/>
                <a:cs typeface="Times New Roman" pitchFamily="18" charset="0"/>
              </a:rPr>
              <a:t>Formela</a:t>
            </a:r>
            <a:r>
              <a:rPr kumimoji="0" lang="pl-PL"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 i Maciej Szumski. Uczniowie mieli różne zadania: wymyślić nazwę dla grupy, w której musiał być kolor czerwony, dobrać w pary postacie z bajek, pląsać w takt muzyki na gazecie wyciętej w kształt serca, zatańczyć w parze z balonem trzymanym wspólnie na brzuchu albo na plecach. </a:t>
            </a:r>
            <a:endParaRPr kumimoji="0" lang="pl-PL" b="0" i="0" u="none" strike="noStrike" cap="none" normalizeH="0" baseline="0" dirty="0" smtClean="0">
              <a:ln>
                <a:noFill/>
              </a:ln>
              <a:solidFill>
                <a:schemeClr val="tx1"/>
              </a:solidFill>
              <a:effectLst/>
              <a:latin typeface="Book Antiqu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Bardzo zabawne było przedstawienie „Randka w ciemno”, przygotowane przez klasę </a:t>
            </a:r>
            <a:r>
              <a:rPr kumimoji="0" lang="pl-PL" b="0" i="0" u="none" strike="noStrike" cap="none" normalizeH="0" baseline="0" dirty="0" err="1" smtClean="0">
                <a:ln>
                  <a:noFill/>
                </a:ln>
                <a:solidFill>
                  <a:schemeClr val="tx1"/>
                </a:solidFill>
                <a:effectLst/>
                <a:latin typeface="Book Antiqua" pitchFamily="18" charset="0"/>
                <a:ea typeface="Times New Roman" pitchFamily="18" charset="0"/>
                <a:cs typeface="Times New Roman" pitchFamily="18" charset="0"/>
              </a:rPr>
              <a:t>Va</a:t>
            </a:r>
            <a:r>
              <a:rPr kumimoji="0" lang="pl-PL"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 pod kierunkiem p. Wioletty </a:t>
            </a:r>
            <a:r>
              <a:rPr kumimoji="0" lang="pl-PL" b="0" i="0" u="none" strike="noStrike" cap="none" normalizeH="0" baseline="0" dirty="0" err="1" smtClean="0">
                <a:ln>
                  <a:noFill/>
                </a:ln>
                <a:solidFill>
                  <a:schemeClr val="tx1"/>
                </a:solidFill>
                <a:effectLst/>
                <a:latin typeface="Book Antiqua" pitchFamily="18" charset="0"/>
                <a:ea typeface="Times New Roman" pitchFamily="18" charset="0"/>
                <a:cs typeface="Times New Roman" pitchFamily="18" charset="0"/>
              </a:rPr>
              <a:t>Magryty</a:t>
            </a:r>
            <a:r>
              <a:rPr kumimoji="0" lang="pl-PL"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 Uczniowie, znakomicie ucharakteryzowani, dali popis zdolności kabaretowych.</a:t>
            </a:r>
            <a:endParaRPr kumimoji="0" lang="pl-PL" b="0" i="0" u="none" strike="noStrike" cap="none" normalizeH="0" baseline="0" dirty="0" smtClean="0">
              <a:ln>
                <a:noFill/>
              </a:ln>
              <a:solidFill>
                <a:schemeClr val="tx1"/>
              </a:solidFill>
              <a:effectLst/>
              <a:latin typeface="Book Antiqua"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W czasie szkolnych walentynek rozstrzygnięto konkurs na wiersz o miłości. Nagrodzeni zostali Joanna </a:t>
            </a:r>
            <a:r>
              <a:rPr kumimoji="0" lang="pl-PL" b="0" i="0" u="none" strike="noStrike" cap="none" normalizeH="0" baseline="0" dirty="0" err="1" smtClean="0">
                <a:ln>
                  <a:noFill/>
                </a:ln>
                <a:solidFill>
                  <a:schemeClr val="tx1"/>
                </a:solidFill>
                <a:effectLst/>
                <a:latin typeface="Book Antiqua" pitchFamily="18" charset="0"/>
                <a:ea typeface="Times New Roman" pitchFamily="18" charset="0"/>
                <a:cs typeface="Times New Roman" pitchFamily="18" charset="0"/>
              </a:rPr>
              <a:t>Hojczyk</a:t>
            </a:r>
            <a:r>
              <a:rPr kumimoji="0" lang="pl-PL"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 z kl. VI i Hubert </a:t>
            </a:r>
            <a:r>
              <a:rPr kumimoji="0" lang="pl-PL" b="0" i="0" u="none" strike="noStrike" cap="none" normalizeH="0" baseline="0" dirty="0" err="1" smtClean="0">
                <a:ln>
                  <a:noFill/>
                </a:ln>
                <a:solidFill>
                  <a:schemeClr val="tx1"/>
                </a:solidFill>
                <a:effectLst/>
                <a:latin typeface="Book Antiqua" pitchFamily="18" charset="0"/>
                <a:ea typeface="Times New Roman" pitchFamily="18" charset="0"/>
                <a:cs typeface="Times New Roman" pitchFamily="18" charset="0"/>
              </a:rPr>
              <a:t>Sontowski</a:t>
            </a:r>
            <a:r>
              <a:rPr kumimoji="0" lang="pl-PL" b="0"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 z kl. III (wiersze poniżej).</a:t>
            </a:r>
            <a:endParaRPr kumimoji="0" lang="pl-PL" b="0" i="0" u="none" strike="noStrike" cap="none" normalizeH="0" baseline="0" dirty="0" smtClean="0">
              <a:ln>
                <a:noFill/>
              </a:ln>
              <a:solidFill>
                <a:schemeClr val="tx1"/>
              </a:solidFill>
              <a:effectLst/>
              <a:latin typeface="Book Antiqua" pitchFamily="18" charset="0"/>
              <a:cs typeface="Arial" pitchFamily="34" charset="0"/>
            </a:endParaRPr>
          </a:p>
        </p:txBody>
      </p:sp>
      <p:pic>
        <p:nvPicPr>
          <p:cNvPr id="4" name="Obraz 3" descr="http://img.freepik.com/darmowe-wektory/ustaw-kupidyna-szkicow_23-2147593285.jpg?size=338&amp;ext=jpg"/>
          <p:cNvPicPr/>
          <p:nvPr/>
        </p:nvPicPr>
        <p:blipFill>
          <a:blip r:embed="rId2"/>
          <a:srcRect l="2722" r="48994" b="51537"/>
          <a:stretch>
            <a:fillRect/>
          </a:stretch>
        </p:blipFill>
        <p:spPr bwMode="auto">
          <a:xfrm>
            <a:off x="1214414" y="428604"/>
            <a:ext cx="1360170" cy="1366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624</TotalTime>
  <Words>1985</Words>
  <Application>Microsoft Office PowerPoint</Application>
  <PresentationFormat>Pokaz na ekranie (4:3)</PresentationFormat>
  <Paragraphs>441</Paragraphs>
  <Slides>33</Slides>
  <Notes>1</Notes>
  <HiddenSlides>0</HiddenSlides>
  <MMClips>0</MMClips>
  <ScaleCrop>false</ScaleCrop>
  <HeadingPairs>
    <vt:vector size="4" baseType="variant">
      <vt:variant>
        <vt:lpstr>Motyw</vt:lpstr>
      </vt:variant>
      <vt:variant>
        <vt:i4>1</vt:i4>
      </vt:variant>
      <vt:variant>
        <vt:lpstr>Tytuły slajdów</vt:lpstr>
      </vt:variant>
      <vt:variant>
        <vt:i4>33</vt:i4>
      </vt:variant>
    </vt:vector>
  </HeadingPairs>
  <TitlesOfParts>
    <vt:vector size="34" baseType="lpstr">
      <vt:lpstr>Aspekt</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Iwona Perużyńska</dc:creator>
  <cp:lastModifiedBy>Iwona Perużyńska</cp:lastModifiedBy>
  <cp:revision>86</cp:revision>
  <dcterms:created xsi:type="dcterms:W3CDTF">2016-10-22T11:25:19Z</dcterms:created>
  <dcterms:modified xsi:type="dcterms:W3CDTF">2017-03-26T13:10:23Z</dcterms:modified>
</cp:coreProperties>
</file>