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6" r:id="rId1"/>
  </p:sldMasterIdLst>
  <p:notesMasterIdLst>
    <p:notesMasterId r:id="rId27"/>
  </p:notesMasterIdLst>
  <p:sldIdLst>
    <p:sldId id="256" r:id="rId2"/>
    <p:sldId id="257" r:id="rId3"/>
    <p:sldId id="258" r:id="rId4"/>
    <p:sldId id="291" r:id="rId5"/>
    <p:sldId id="260" r:id="rId6"/>
    <p:sldId id="280" r:id="rId7"/>
    <p:sldId id="261" r:id="rId8"/>
    <p:sldId id="263" r:id="rId9"/>
    <p:sldId id="265" r:id="rId10"/>
    <p:sldId id="271" r:id="rId11"/>
    <p:sldId id="292" r:id="rId12"/>
    <p:sldId id="293" r:id="rId13"/>
    <p:sldId id="294" r:id="rId14"/>
    <p:sldId id="295" r:id="rId15"/>
    <p:sldId id="296" r:id="rId16"/>
    <p:sldId id="272" r:id="rId17"/>
    <p:sldId id="273" r:id="rId18"/>
    <p:sldId id="274" r:id="rId19"/>
    <p:sldId id="297" r:id="rId20"/>
    <p:sldId id="298" r:id="rId21"/>
    <p:sldId id="299" r:id="rId22"/>
    <p:sldId id="286" r:id="rId23"/>
    <p:sldId id="287" r:id="rId24"/>
    <p:sldId id="288" r:id="rId25"/>
    <p:sldId id="290" r:id="rId2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008000"/>
    <a:srgbClr val="FFCC00"/>
    <a:srgbClr val="FF9900"/>
    <a:srgbClr val="A679E3"/>
    <a:srgbClr val="FF5DE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69734" autoAdjust="0"/>
  </p:normalViewPr>
  <p:slideViewPr>
    <p:cSldViewPr>
      <p:cViewPr varScale="1">
        <p:scale>
          <a:sx n="88" d="100"/>
          <a:sy n="88" d="100"/>
        </p:scale>
        <p:origin x="-1282"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969D7-DD47-4CAC-ABEF-BB4473C62E49}" type="datetimeFigureOut">
              <a:rPr lang="pl-PL" smtClean="0"/>
              <a:pPr/>
              <a:t>31.05.2018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D4F23D-A256-4BEA-BF7C-646EE42FBD5C}"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B9D4F23D-A256-4BEA-BF7C-646EE42FBD5C}" type="slidenum">
              <a:rPr lang="pl-PL" smtClean="0"/>
              <a:pPr/>
              <a:t>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1"/>
      </p:bgRef>
    </p:bg>
    <p:spTree>
      <p:nvGrpSpPr>
        <p:cNvPr id="1" name=""/>
        <p:cNvGrpSpPr/>
        <p:nvPr/>
      </p:nvGrpSpPr>
      <p:grpSpPr>
        <a:xfrm>
          <a:off x="0" y="0"/>
          <a:ext cx="0" cy="0"/>
          <a:chOff x="0" y="0"/>
          <a:chExt cx="0" cy="0"/>
        </a:xfrm>
      </p:grpSpPr>
      <p:sp>
        <p:nvSpPr>
          <p:cNvPr id="12" name="Prostokąt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Prostokąt zaokrąglony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tytuł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lIns="0" tIns="0" rIns="0" bIns="0">
            <a:noAutofit/>
          </a:bodyPr>
          <a:lstStyle>
            <a:lvl1pPr>
              <a:defRPr sz="1400">
                <a:solidFill>
                  <a:srgbClr val="FFFFFF"/>
                </a:solidFill>
              </a:defRPr>
            </a:lvl1pPr>
          </a:lstStyle>
          <a:p>
            <a:fld id="{1BC9A1B2-6885-4171-BFBE-4D8AA85CE080}" type="slidenum">
              <a:rPr lang="pl-PL" smtClean="0"/>
              <a:pPr/>
              <a:t>‹#›</a:t>
            </a:fld>
            <a:endParaRPr lang="pl-PL"/>
          </a:p>
        </p:txBody>
      </p:sp>
      <p:sp>
        <p:nvSpPr>
          <p:cNvPr id="7" name="Prostokąt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pl-PL" smtClean="0"/>
              <a:t>Kliknij, aby edytować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BC9A1B2-6885-4171-BFBE-4D8AA85CE080}"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1"/>
            <a:ext cx="201168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914400" y="274640"/>
            <a:ext cx="55626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BC9A1B2-6885-4171-BFBE-4D8AA85CE080}"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BC9A1B2-6885-4171-BFBE-4D8AA85CE080}" type="slidenum">
              <a:rPr lang="pl-PL" smtClean="0"/>
              <a:pPr/>
              <a:t>‹#›</a:t>
            </a:fld>
            <a:endParaRPr lang="pl-PL"/>
          </a:p>
        </p:txBody>
      </p:sp>
      <p:sp>
        <p:nvSpPr>
          <p:cNvPr id="8" name="Symbol zastępczy zawartości 7"/>
          <p:cNvSpPr>
            <a:spLocks noGrp="1"/>
          </p:cNvSpPr>
          <p:nvPr>
            <p:ph sz="quarter" idx="1"/>
          </p:nvPr>
        </p:nvSpPr>
        <p:spPr>
          <a:xfrm>
            <a:off x="914400" y="1447800"/>
            <a:ext cx="777240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3">
        <a:schemeClr val="bg1"/>
      </p:bgRef>
    </p:bg>
    <p:spTree>
      <p:nvGrpSpPr>
        <p:cNvPr id="1" name=""/>
        <p:cNvGrpSpPr/>
        <p:nvPr/>
      </p:nvGrpSpPr>
      <p:grpSpPr>
        <a:xfrm>
          <a:off x="0" y="0"/>
          <a:ext cx="0" cy="0"/>
          <a:chOff x="0" y="0"/>
          <a:chExt cx="0" cy="0"/>
        </a:xfrm>
      </p:grpSpPr>
      <p:sp>
        <p:nvSpPr>
          <p:cNvPr id="11" name="Prostokąt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Prostokąt zaokrąglony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722313" y="952500"/>
            <a:ext cx="7772400" cy="1362075"/>
          </a:xfrm>
        </p:spPr>
        <p:txBody>
          <a:bodyPr anchor="b" anchorCtr="0"/>
          <a:lstStyle>
            <a:lvl1pPr algn="l">
              <a:buNone/>
              <a:defRPr sz="4000" b="0" cap="none"/>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5" name="Symbol zastępczy stopki 4"/>
          <p:cNvSpPr>
            <a:spLocks noGrp="1"/>
          </p:cNvSpPr>
          <p:nvPr>
            <p:ph type="ftr" sz="quarter" idx="11"/>
          </p:nvPr>
        </p:nvSpPr>
        <p:spPr>
          <a:xfrm>
            <a:off x="800100" y="6172200"/>
            <a:ext cx="4000500" cy="457200"/>
          </a:xfrm>
        </p:spPr>
        <p:txBody>
          <a:bodyPr/>
          <a:lstStyle/>
          <a:p>
            <a:endParaRPr lang="pl-PL"/>
          </a:p>
        </p:txBody>
      </p:sp>
      <p:sp>
        <p:nvSpPr>
          <p:cNvPr id="7" name="Prostokąt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ymbol zastępczy numeru slajdu 5"/>
          <p:cNvSpPr>
            <a:spLocks noGrp="1"/>
          </p:cNvSpPr>
          <p:nvPr>
            <p:ph type="sldNum" sz="quarter" idx="12"/>
          </p:nvPr>
        </p:nvSpPr>
        <p:spPr>
          <a:xfrm>
            <a:off x="146304" y="6208776"/>
            <a:ext cx="457200" cy="457200"/>
          </a:xfrm>
        </p:spPr>
        <p:txBody>
          <a:bodyPr/>
          <a:lstStyle/>
          <a:p>
            <a:fld id="{1BC9A1B2-6885-4171-BFBE-4D8AA85CE080}"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BC9A1B2-6885-4171-BFBE-4D8AA85CE080}" type="slidenum">
              <a:rPr lang="pl-PL" smtClean="0"/>
              <a:pPr/>
              <a:t>‹#›</a:t>
            </a:fld>
            <a:endParaRPr lang="pl-PL"/>
          </a:p>
        </p:txBody>
      </p:sp>
      <p:sp>
        <p:nvSpPr>
          <p:cNvPr id="9" name="Symbol zastępczy zawartości 8"/>
          <p:cNvSpPr>
            <a:spLocks noGrp="1"/>
          </p:cNvSpPr>
          <p:nvPr>
            <p:ph sz="quarter" idx="1"/>
          </p:nvPr>
        </p:nvSpPr>
        <p:spPr>
          <a:xfrm>
            <a:off x="91440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933950" y="1447800"/>
            <a:ext cx="3749040" cy="45720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914400" y="273050"/>
            <a:ext cx="7772400" cy="1143000"/>
          </a:xfrm>
        </p:spPr>
        <p:txBody>
          <a:bodyPr anchor="b" anchorCtr="0"/>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1BC9A1B2-6885-4171-BFBE-4D8AA85CE080}" type="slidenum">
              <a:rPr lang="pl-PL" smtClean="0"/>
              <a:pPr/>
              <a:t>‹#›</a:t>
            </a:fld>
            <a:endParaRPr lang="pl-PL"/>
          </a:p>
        </p:txBody>
      </p:sp>
      <p:sp>
        <p:nvSpPr>
          <p:cNvPr id="11" name="Symbol zastępczy zawartości 10"/>
          <p:cNvSpPr>
            <a:spLocks noGrp="1"/>
          </p:cNvSpPr>
          <p:nvPr>
            <p:ph sz="half" idx="2"/>
          </p:nvPr>
        </p:nvSpPr>
        <p:spPr>
          <a:xfrm>
            <a:off x="9144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4"/>
          </p:nvPr>
        </p:nvSpPr>
        <p:spPr>
          <a:xfrm>
            <a:off x="4953000" y="2247900"/>
            <a:ext cx="3733800" cy="38862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BC9A1B2-6885-4171-BFBE-4D8AA85CE080}"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1BC9A1B2-6885-4171-BFBE-4D8AA85CE080}"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Prostokąt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Prostokąt zaokrąglony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914400" y="273050"/>
            <a:ext cx="7772400" cy="1143000"/>
          </a:xfrm>
        </p:spPr>
        <p:txBody>
          <a:bodyPr anchor="b" anchorCtr="0"/>
          <a:lstStyle>
            <a:lvl1pPr algn="l">
              <a:buNone/>
              <a:defRPr sz="4000" b="0"/>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1BC9A1B2-6885-4171-BFBE-4D8AA85CE080}" type="slidenum">
              <a:rPr lang="pl-PL" smtClean="0"/>
              <a:pPr/>
              <a:t>‹#›</a:t>
            </a:fld>
            <a:endParaRPr lang="pl-PL"/>
          </a:p>
        </p:txBody>
      </p:sp>
      <p:sp>
        <p:nvSpPr>
          <p:cNvPr id="11" name="Symbol zastępczy zawartości 10"/>
          <p:cNvSpPr>
            <a:spLocks noGrp="1"/>
          </p:cNvSpPr>
          <p:nvPr>
            <p:ph sz="quarter" idx="1"/>
          </p:nvPr>
        </p:nvSpPr>
        <p:spPr>
          <a:xfrm>
            <a:off x="2971800" y="1600200"/>
            <a:ext cx="5715000" cy="4495800"/>
          </a:xfrm>
        </p:spPr>
        <p:txBody>
          <a:bodyPr vert="horz"/>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pl-PL" smtClean="0"/>
              <a:t>Kliknij, aby edytować styl</a:t>
            </a:r>
            <a:endParaRPr kumimoji="0" lang="en-US"/>
          </a:p>
        </p:txBody>
      </p:sp>
      <p:sp>
        <p:nvSpPr>
          <p:cNvPr id="4" name="Symbol zastępczy tekst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3EA04B3B-21E9-4CA0-A751-DB34ACA28E01}" type="datetimeFigureOut">
              <a:rPr lang="pl-PL" smtClean="0"/>
              <a:pPr/>
              <a:t>31.05.2018</a:t>
            </a:fld>
            <a:endParaRPr lang="pl-PL"/>
          </a:p>
        </p:txBody>
      </p:sp>
      <p:sp>
        <p:nvSpPr>
          <p:cNvPr id="6" name="Symbol zastępczy stopki 5"/>
          <p:cNvSpPr>
            <a:spLocks noGrp="1"/>
          </p:cNvSpPr>
          <p:nvPr>
            <p:ph type="ftr" sz="quarter" idx="11"/>
          </p:nvPr>
        </p:nvSpPr>
        <p:spPr>
          <a:xfrm>
            <a:off x="914400" y="6172200"/>
            <a:ext cx="3886200" cy="457200"/>
          </a:xfrm>
        </p:spPr>
        <p:txBody>
          <a:bodyPr/>
          <a:lstStyle/>
          <a:p>
            <a:endParaRPr lang="pl-PL"/>
          </a:p>
        </p:txBody>
      </p:sp>
      <p:sp>
        <p:nvSpPr>
          <p:cNvPr id="7" name="Symbol zastępczy numeru slajdu 6"/>
          <p:cNvSpPr>
            <a:spLocks noGrp="1"/>
          </p:cNvSpPr>
          <p:nvPr>
            <p:ph type="sldNum" sz="quarter" idx="12"/>
          </p:nvPr>
        </p:nvSpPr>
        <p:spPr>
          <a:xfrm>
            <a:off x="146304" y="6208776"/>
            <a:ext cx="457200" cy="457200"/>
          </a:xfrm>
        </p:spPr>
        <p:txBody>
          <a:bodyPr/>
          <a:lstStyle/>
          <a:p>
            <a:fld id="{1BC9A1B2-6885-4171-BFBE-4D8AA85CE080}" type="slidenum">
              <a:rPr lang="pl-PL" smtClean="0"/>
              <a:pPr/>
              <a:t>‹#›</a:t>
            </a:fld>
            <a:endParaRPr lang="pl-PL"/>
          </a:p>
        </p:txBody>
      </p:sp>
      <p:sp>
        <p:nvSpPr>
          <p:cNvPr id="11" name="Prostokąt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ostokąt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ostokąt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Symbol zastępczy obraz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pl-PL" smtClean="0"/>
              <a:t>Kliknij ikonę, aby dodać obraz</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ostokąt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Prostokąt zaokrąglony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Symbol zastępczy tytułu 21"/>
          <p:cNvSpPr>
            <a:spLocks noGrp="1"/>
          </p:cNvSpPr>
          <p:nvPr>
            <p:ph type="title"/>
          </p:nvPr>
        </p:nvSpPr>
        <p:spPr>
          <a:xfrm>
            <a:off x="914400" y="274638"/>
            <a:ext cx="7772400" cy="1143000"/>
          </a:xfrm>
          <a:prstGeom prst="rect">
            <a:avLst/>
          </a:prstGeom>
        </p:spPr>
        <p:txBody>
          <a:bodyPr bIns="91440"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EA04B3B-21E9-4CA0-A751-DB34ACA28E01}" type="datetimeFigureOut">
              <a:rPr lang="pl-PL" smtClean="0"/>
              <a:pPr/>
              <a:t>31.05.2018</a:t>
            </a:fld>
            <a:endParaRPr lang="pl-PL"/>
          </a:p>
        </p:txBody>
      </p:sp>
      <p:sp>
        <p:nvSpPr>
          <p:cNvPr id="3" name="Symbol zastępczy stopki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pl-PL"/>
          </a:p>
        </p:txBody>
      </p:sp>
      <p:sp>
        <p:nvSpPr>
          <p:cNvPr id="23" name="Symbol zastępczy numeru slajdu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C9A1B2-6885-4171-BFBE-4D8AA85CE080}"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500034" y="3214686"/>
            <a:ext cx="8429652"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Gazetka uczniów Zespołu Szkół w Gogolewie</a:t>
            </a:r>
          </a:p>
          <a:p>
            <a:pPr marL="0" marR="0" lvl="0" indent="0" algn="ctr" defTabSz="914400" rtl="0" eaLnBrk="0" fontAlgn="base" latinLnBrk="0" hangingPunct="0">
              <a:lnSpc>
                <a:spcPct val="100000"/>
              </a:lnSpc>
              <a:spcBef>
                <a:spcPct val="0"/>
              </a:spcBef>
              <a:spcAft>
                <a:spcPct val="0"/>
              </a:spcAft>
              <a:buClrTx/>
              <a:buSzTx/>
              <a:buFontTx/>
              <a:buNone/>
              <a:tabLst/>
            </a:pPr>
            <a:endParaRPr lang="pl-PL" sz="2800" i="1" dirty="0">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pl-PL" sz="2800" i="1" dirty="0" smtClean="0">
                <a:latin typeface="Comic Sans MS" pitchFamily="66" charset="0"/>
                <a:ea typeface="Times New Roman" pitchFamily="18" charset="0"/>
                <a:cs typeface="Arial" pitchFamily="34" charset="0"/>
              </a:rPr>
              <a:t>Maj </a:t>
            </a:r>
            <a:r>
              <a:rPr kumimoji="0" lang="pl-PL" sz="2800" b="0" i="1"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2018 r., nr 12</a:t>
            </a:r>
            <a:endParaRPr kumimoji="0" lang="pl-PL"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1026" name="WordArt 2"/>
          <p:cNvSpPr>
            <a:spLocks noChangeArrowheads="1" noChangeShapeType="1" noTextEdit="1"/>
          </p:cNvSpPr>
          <p:nvPr/>
        </p:nvSpPr>
        <p:spPr bwMode="auto">
          <a:xfrm>
            <a:off x="714348" y="642918"/>
            <a:ext cx="7572428" cy="2214578"/>
          </a:xfrm>
          <a:prstGeom prst="rect">
            <a:avLst/>
          </a:prstGeom>
        </p:spPr>
        <p:txBody>
          <a:bodyPr wrap="none" fromWordArt="1">
            <a:prstTxWarp prst="textCurveUp">
              <a:avLst>
                <a:gd name="adj" fmla="val 40356"/>
              </a:avLst>
            </a:prstTxWarp>
          </a:bodyPr>
          <a:lstStyle/>
          <a:p>
            <a:pPr algn="ctr" rtl="0"/>
            <a:r>
              <a:rPr lang="pl-PL" sz="3600" kern="10" spc="0" dirty="0" err="1" smtClean="0">
                <a:ln w="12700">
                  <a:solidFill>
                    <a:srgbClr val="000000"/>
                  </a:solidFill>
                  <a:round/>
                  <a:headEnd/>
                  <a:tailEnd/>
                </a:ln>
                <a:solidFill>
                  <a:srgbClr val="CCCC00"/>
                </a:solidFill>
                <a:effectLst>
                  <a:outerShdw dist="45791" dir="2021404" algn="ctr" rotWithShape="0">
                    <a:srgbClr val="808080">
                      <a:alpha val="80000"/>
                    </a:srgbClr>
                  </a:outerShdw>
                </a:effectLst>
                <a:latin typeface="Arial Black"/>
              </a:rPr>
              <a:t>KumamNewsa</a:t>
            </a:r>
            <a:endParaRPr lang="pl-PL" sz="3600" kern="10" spc="0" dirty="0">
              <a:ln w="12700">
                <a:solidFill>
                  <a:srgbClr val="000000"/>
                </a:solidFill>
                <a:round/>
                <a:headEnd/>
                <a:tailEnd/>
              </a:ln>
              <a:solidFill>
                <a:srgbClr val="CCCC00"/>
              </a:solidFill>
              <a:effectLst>
                <a:outerShdw dist="45791" dir="2021404" algn="ctr" rotWithShape="0">
                  <a:srgbClr val="808080">
                    <a:alpha val="80000"/>
                  </a:srgbClr>
                </a:outerShdw>
              </a:effectLst>
              <a:latin typeface="Arial Black"/>
            </a:endParaRPr>
          </a:p>
        </p:txBody>
      </p:sp>
      <p:pic>
        <p:nvPicPr>
          <p:cNvPr id="4" name="Obraz 3" descr="C:\Users\Iwona Perużyńska\Desktop\KumamNewsa12\do KumamNewsa12\IMG_20180409_150337.jpg"/>
          <p:cNvPicPr/>
          <p:nvPr/>
        </p:nvPicPr>
        <p:blipFill>
          <a:blip r:embed="rId2" cstate="print"/>
          <a:srcRect/>
          <a:stretch>
            <a:fillRect/>
          </a:stretch>
        </p:blipFill>
        <p:spPr bwMode="auto">
          <a:xfrm>
            <a:off x="6286512" y="5000636"/>
            <a:ext cx="2286016" cy="16378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7411" name="Rectangle 3"/>
          <p:cNvSpPr>
            <a:spLocks noChangeArrowheads="1"/>
          </p:cNvSpPr>
          <p:nvPr/>
        </p:nvSpPr>
        <p:spPr bwMode="auto">
          <a:xfrm>
            <a:off x="0" y="0"/>
            <a:ext cx="2294218" cy="110799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89150" algn="l"/>
              </a:tabLst>
            </a:pP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endParaRPr lang="pl-PL" sz="11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endParaRPr kumimoji="0" lang="pl-PL" sz="1100" b="0"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r>
              <a:rPr lang="pl-PL" sz="1100" dirty="0" smtClean="0">
                <a:solidFill>
                  <a:srgbClr val="1F497D"/>
                </a:solidFill>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endParaRPr kumimoji="0" lang="pl-PL" sz="1100" b="0"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2089150" algn="l"/>
              </a:tabLst>
            </a:pPr>
            <a:r>
              <a:rPr lang="pl-PL" sz="1100" dirty="0" smtClean="0">
                <a:solidFill>
                  <a:srgbClr val="1F497D"/>
                </a:solidFill>
                <a:latin typeface="Times New Roman" pitchFamily="18" charset="0"/>
                <a:ea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1643042" y="642918"/>
            <a:ext cx="6858048"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3546475" algn="l"/>
              </a:tabLst>
            </a:pP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3546475" algn="l"/>
              </a:tabLst>
            </a:pP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tab pos="3546475" algn="l"/>
              </a:tabLst>
            </a:pPr>
            <a:endParaRPr lang="pl-PL" sz="1100" dirty="0" smtClean="0">
              <a:latin typeface="Times New Roman" pitchFamily="18" charset="0"/>
              <a:ea typeface="Times New Roman" pitchFamily="18" charset="0"/>
              <a:cs typeface="Times New Roman" pitchFamily="18" charset="0"/>
            </a:endParaRPr>
          </a:p>
          <a:p>
            <a:r>
              <a:rPr lang="pl-PL" dirty="0" smtClean="0">
                <a:solidFill>
                  <a:srgbClr val="1F497D"/>
                </a:solidFill>
                <a:latin typeface="Times New Roman" pitchFamily="18" charset="0"/>
                <a:ea typeface="Times New Roman" pitchFamily="18" charset="0"/>
                <a:cs typeface="Times New Roman" pitchFamily="18" charset="0"/>
              </a:rPr>
              <a:t>                                                              </a:t>
            </a:r>
          </a:p>
          <a:p>
            <a:endParaRPr kumimoji="0" lang="pl-PL" b="0" u="none" strike="noStrike" cap="none" normalizeH="0" baseline="0" dirty="0" smtClean="0">
              <a:ln>
                <a:noFill/>
              </a:ln>
              <a:solidFill>
                <a:srgbClr val="0070C0"/>
              </a:solidFill>
              <a:effectLst/>
              <a:latin typeface="Calibri"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3546475" algn="l"/>
              </a:tabLst>
            </a:pP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0" y="0"/>
            <a:ext cx="3223383"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400" b="1" dirty="0" smtClean="0">
              <a:solidFill>
                <a:srgbClr val="000000"/>
              </a:solidFill>
              <a:latin typeface="Arial"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Wyjazd na Tropikalną Wyspę</a:t>
            </a: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3315" name="Rectangle 3"/>
          <p:cNvSpPr>
            <a:spLocks noChangeArrowheads="1"/>
          </p:cNvSpPr>
          <p:nvPr/>
        </p:nvSpPr>
        <p:spPr bwMode="auto">
          <a:xfrm>
            <a:off x="285720" y="785794"/>
            <a:ext cx="864399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13 kwietnia 2018 r. o 4 rano wyruszyliśmy z Dębnicy Kaszubskiej do Berlina. Naszym głównym celem była Tropikalna Wyspa. Do stolicy Niemiec dotarliśmy około godziny 10.00 i najpierw zwiedziliśmy </a:t>
            </a:r>
            <a:r>
              <a:rPr kumimoji="0" lang="pl-PL" b="0" i="0" u="none" strike="noStrike" cap="none" normalizeH="0" baseline="0" dirty="0" err="1" smtClean="0">
                <a:ln>
                  <a:noFill/>
                </a:ln>
                <a:solidFill>
                  <a:srgbClr val="000000"/>
                </a:solidFill>
                <a:effectLst/>
                <a:latin typeface="Arial Narrow" pitchFamily="34" charset="0"/>
                <a:ea typeface="Times New Roman" pitchFamily="18" charset="0"/>
                <a:cs typeface="Arial" pitchFamily="34" charset="0"/>
              </a:rPr>
              <a:t>Alexanderplatz</a:t>
            </a:r>
            <a:r>
              <a:rPr kumimoji="0" lang="pl-PL"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Pogoda nam nie dopisywała – padał deszcz i była burza. Zdołaliśmy jednak zobaczyć Bramę Brandenburską, parlament Rzeszy i Mur Berliński. Około 13.00 pojechaliśmy na </a:t>
            </a:r>
            <a:r>
              <a:rPr kumimoji="0" lang="pl-PL" b="0" i="0" u="none" strike="noStrike" cap="none" normalizeH="0" baseline="0" dirty="0" err="1" smtClean="0">
                <a:ln>
                  <a:noFill/>
                </a:ln>
                <a:solidFill>
                  <a:srgbClr val="000000"/>
                </a:solidFill>
                <a:effectLst/>
                <a:latin typeface="Arial Narrow" pitchFamily="34" charset="0"/>
                <a:ea typeface="Times New Roman" pitchFamily="18" charset="0"/>
                <a:cs typeface="Arial" pitchFamily="34" charset="0"/>
              </a:rPr>
              <a:t>Tropical</a:t>
            </a:r>
            <a:r>
              <a:rPr kumimoji="0" lang="pl-PL"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a:t>
            </a:r>
            <a:r>
              <a:rPr kumimoji="0" lang="pl-PL" b="0" i="0" u="none" strike="noStrike" cap="none" normalizeH="0" baseline="0" dirty="0" err="1" smtClean="0">
                <a:ln>
                  <a:noFill/>
                </a:ln>
                <a:solidFill>
                  <a:srgbClr val="000000"/>
                </a:solidFill>
                <a:effectLst/>
                <a:latin typeface="Arial Narrow" pitchFamily="34" charset="0"/>
                <a:ea typeface="Times New Roman" pitchFamily="18" charset="0"/>
                <a:cs typeface="Arial" pitchFamily="34" charset="0"/>
              </a:rPr>
              <a:t>Islands</a:t>
            </a:r>
            <a:r>
              <a:rPr kumimoji="0" lang="pl-PL"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pod Berlinem. W kompleksie basenów najbardziej podobały nam się zjeżdżalnie, rwąca rzeka oraz dżungla z pawiami, flamingami i bażantem. Na Tropikalnej Wyspie spędziliśmy 9 godzin. Wieczorem podziwialiśmy piękne iluminacje. Powrót do domu trwał kilka godzin i większość uczniów w podróży spała w autokarze. </a:t>
            </a: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Cała wyprawa bardzo nam się podobała. Mogliśmy się poczuć jak w egzotycznym miejscu. Wszyscy dobrze się bawili. Opiekunowie byli z nas zadowoleni, a więc wycieczkę uznajemy za udaną. Chcemy więcej!</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Nikola Góra</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l-PL" sz="1600"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Amelia Przewoźnik </a:t>
            </a:r>
            <a:endPar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a:t>
            </a:r>
            <a:r>
              <a:rPr kumimoji="0" lang="pl-PL" sz="1600" b="0" i="0" u="none" strike="noStrike" cap="none" normalizeH="0" dirty="0" smtClean="0">
                <a:ln>
                  <a:noFill/>
                </a:ln>
                <a:solidFill>
                  <a:srgbClr val="000000"/>
                </a:solidFill>
                <a:effectLst/>
                <a:latin typeface="Arial Narrow" pitchFamily="34" charset="0"/>
                <a:ea typeface="Times New Roman" pitchFamily="18" charset="0"/>
                <a:cs typeface="Arial" pitchFamily="34" charset="0"/>
              </a:rPr>
              <a:t>             </a:t>
            </a:r>
            <a:r>
              <a:rPr kumimoji="0" lang="pl-PL" sz="1600"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rys. </a:t>
            </a:r>
            <a:r>
              <a:rPr kumimoji="0" lang="pl-PL" sz="1600" b="0" i="0" u="none" strike="noStrike" cap="none" normalizeH="0" baseline="0" dirty="0" err="1" smtClean="0">
                <a:ln>
                  <a:noFill/>
                </a:ln>
                <a:solidFill>
                  <a:srgbClr val="000000"/>
                </a:solidFill>
                <a:effectLst/>
                <a:latin typeface="Arial Narrow" pitchFamily="34" charset="0"/>
                <a:ea typeface="Times New Roman" pitchFamily="18" charset="0"/>
                <a:cs typeface="Arial" pitchFamily="34" charset="0"/>
              </a:rPr>
              <a:t>internet</a:t>
            </a:r>
            <a:endParaRPr kumimoji="0" lang="pl-PL" sz="16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10" name="Obraz 9" descr="Znalezione obrazy dla zapytania tropikalna wyspa"/>
          <p:cNvPicPr/>
          <p:nvPr/>
        </p:nvPicPr>
        <p:blipFill>
          <a:blip r:embed="rId2" cstate="print"/>
          <a:srcRect/>
          <a:stretch>
            <a:fillRect/>
          </a:stretch>
        </p:blipFill>
        <p:spPr bwMode="auto">
          <a:xfrm>
            <a:off x="928662" y="4286256"/>
            <a:ext cx="2357454" cy="213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6868" name="Rectangle 4"/>
          <p:cNvSpPr>
            <a:spLocks noChangeArrowheads="1"/>
          </p:cNvSpPr>
          <p:nvPr/>
        </p:nvSpPr>
        <p:spPr bwMode="auto">
          <a:xfrm>
            <a:off x="0" y="457200"/>
            <a:ext cx="3589444"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089150" algn="l"/>
              </a:tabLst>
            </a:pPr>
            <a:r>
              <a:rPr kumimoji="0" lang="pl-PL" sz="1800" b="1" i="0" u="none" strike="noStrike" cap="none" normalizeH="0" baseline="0" dirty="0" smtClean="0">
                <a:ln>
                  <a:noFill/>
                </a:ln>
                <a:solidFill>
                  <a:srgbClr val="19B328"/>
                </a:solidFill>
                <a:effectLst/>
                <a:latin typeface="Kristen ITC" pitchFamily="66" charset="0"/>
                <a:ea typeface="Times New Roman" pitchFamily="18" charset="0"/>
                <a:cs typeface="Times New Roman" pitchFamily="18" charset="0"/>
              </a:rPr>
              <a:t>        </a:t>
            </a:r>
            <a:endPar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089150" algn="l"/>
              </a:tabLst>
            </a:pP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2089150" algn="l"/>
              </a:tabLst>
            </a:pPr>
            <a:endParaRPr lang="pl-PL" sz="1200" dirty="0" smtClean="0">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089150" algn="l"/>
              </a:tabLst>
            </a:pPr>
            <a:r>
              <a:rPr kumimoji="0" lang="pl-PL" b="0" i="0" u="none" strike="noStrike" cap="none" normalizeH="0" baseline="0" dirty="0" smtClean="0">
                <a:ln>
                  <a:noFill/>
                </a:ln>
                <a:solidFill>
                  <a:srgbClr val="1F497D"/>
                </a:solidFill>
                <a:effectLst/>
                <a:latin typeface="Times New Roman" pitchFamily="18" charset="0"/>
                <a:ea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285720" y="142852"/>
            <a:ext cx="864399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Pobyt w </a:t>
            </a:r>
            <a:r>
              <a:rPr kumimoji="0" lang="pl-PL" sz="2000" b="1"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Papugarni</a:t>
            </a:r>
            <a:r>
              <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Lora w Słupsku</a:t>
            </a: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15 kwietnia 2018 r. pojechałem z tatą, siostrą i babcią do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papugarni</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w Słupsku. </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12289" name="Obraz 5" descr="ZdjÄcie uÅ¼ytkownika Papugarnia Lora SÅupsk."/>
          <p:cNvPicPr>
            <a:picLocks noChangeAspect="1" noChangeArrowheads="1"/>
          </p:cNvPicPr>
          <p:nvPr/>
        </p:nvPicPr>
        <p:blipFill>
          <a:blip r:embed="rId2"/>
          <a:srcRect/>
          <a:stretch>
            <a:fillRect/>
          </a:stretch>
        </p:blipFill>
        <p:spPr bwMode="auto">
          <a:xfrm>
            <a:off x="571472" y="4214817"/>
            <a:ext cx="1571636" cy="2257273"/>
          </a:xfrm>
          <a:prstGeom prst="rect">
            <a:avLst/>
          </a:prstGeom>
          <a:noFill/>
        </p:spPr>
      </p:pic>
      <p:sp>
        <p:nvSpPr>
          <p:cNvPr id="12291" name="Rectangle 3"/>
          <p:cNvSpPr>
            <a:spLocks noChangeArrowheads="1"/>
          </p:cNvSpPr>
          <p:nvPr/>
        </p:nvSpPr>
        <p:spPr bwMode="auto">
          <a:xfrm>
            <a:off x="428596" y="1428736"/>
            <a:ext cx="850112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Najpierw, przed wejściem, kupiliśmy karmę dla papug, potem zdezynfekowaliśmy ręce żelem. Następnie weszliśmy do pawilonu pełnego papug, które mogliśmy karmić, nosić na ramionach oraz głaskać. Najciekawsza była niebieska papuga z czerwonym dziobem oraz różowa  o imieniu Marian. </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Po godzinnej wizycie w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papugarni</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opuściliśmy pawilon i  pojechaliśmy na lody. </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Spotkanie z  papugami uważam za miłe i pożyteczne. Warto odwiedzić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papugarnię</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ponieważ można zobaczyć tam wiele różnych gatunków papug oraz doświadczyć bliskiego spotkania z tymi kolorowymi ptakami.</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Tymoteusz Boguszewski</a:t>
            </a:r>
            <a:endPar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l-PL" sz="1600" b="0" i="0" u="none" strike="noStrike" cap="none" normalizeH="0" dirty="0" smtClean="0">
                <a:ln>
                  <a:noFill/>
                </a:ln>
                <a:solidFill>
                  <a:schemeClr val="tx1"/>
                </a:solidFill>
                <a:effectLst/>
                <a:latin typeface="Arial Narrow" pitchFamily="34" charset="0"/>
                <a:ea typeface="Times New Roman" pitchFamily="18" charset="0"/>
                <a:cs typeface="Arial" pitchFamily="34" charset="0"/>
              </a:rPr>
              <a:t>          </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fot. </a:t>
            </a:r>
            <a:r>
              <a:rPr kumimoji="0" lang="pl-PL" sz="16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internet</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l-PL" sz="2000" b="0" i="0" u="none" strike="noStrike" cap="none" normalizeH="0" baseline="0" dirty="0" smtClean="0">
                <a:ln>
                  <a:noFill/>
                </a:ln>
                <a:solidFill>
                  <a:schemeClr val="tx1"/>
                </a:solidFill>
                <a:effectLst/>
                <a:latin typeface="Arial Narrow" pitchFamily="34" charset="0"/>
                <a:cs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85720" y="214290"/>
            <a:ext cx="4904398" cy="646331"/>
          </a:xfrm>
          <a:prstGeom prst="rect">
            <a:avLst/>
          </a:prstGeom>
        </p:spPr>
        <p:txBody>
          <a:bodyPr wrap="square">
            <a:spAutoFit/>
          </a:bodyPr>
          <a:lstStyle/>
          <a:p>
            <a:endParaRPr lang="pl-PL" b="1" dirty="0" smtClean="0">
              <a:solidFill>
                <a:srgbClr val="CCCC00"/>
              </a:solidFill>
              <a:latin typeface="Kristen ITC" pitchFamily="66" charset="0"/>
              <a:ea typeface="Times New Roman" pitchFamily="18" charset="0"/>
              <a:cs typeface="Times New Roman" pitchFamily="18" charset="0"/>
            </a:endParaRPr>
          </a:p>
          <a:p>
            <a:r>
              <a:rPr lang="pl-PL" b="1" dirty="0" smtClean="0">
                <a:solidFill>
                  <a:srgbClr val="CCCC00"/>
                </a:solidFill>
                <a:latin typeface="Kristen ITC" pitchFamily="66" charset="0"/>
                <a:ea typeface="Times New Roman" pitchFamily="18" charset="0"/>
                <a:cs typeface="Times New Roman" pitchFamily="18" charset="0"/>
              </a:rPr>
              <a:t>Polecamy </a:t>
            </a:r>
            <a:endParaRPr lang="pl-PL" dirty="0">
              <a:solidFill>
                <a:srgbClr val="CCCC00"/>
              </a:solidFill>
            </a:endParaRPr>
          </a:p>
        </p:txBody>
      </p:sp>
      <p:sp>
        <p:nvSpPr>
          <p:cNvPr id="11266" name="Rectangle 2"/>
          <p:cNvSpPr>
            <a:spLocks noChangeArrowheads="1"/>
          </p:cNvSpPr>
          <p:nvPr/>
        </p:nvSpPr>
        <p:spPr bwMode="auto">
          <a:xfrm rot="10800000" flipV="1">
            <a:off x="500034" y="563713"/>
            <a:ext cx="864396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449263" defTabSz="914400" rtl="0" eaLnBrk="1" fontAlgn="base" latinLnBrk="0" hangingPunct="1">
              <a:lnSpc>
                <a:spcPct val="100000"/>
              </a:lnSpc>
              <a:spcBef>
                <a:spcPct val="0"/>
              </a:spcBef>
              <a:spcAft>
                <a:spcPct val="0"/>
              </a:spcAft>
              <a:buClrTx/>
              <a:buSzTx/>
              <a:buFontTx/>
              <a:buNone/>
              <a:tabLst/>
            </a:pPr>
            <a:r>
              <a:rPr lang="pl-PL" b="1" dirty="0" smtClean="0">
                <a:latin typeface="Arial Narrow" pitchFamily="34" charset="0"/>
                <a:ea typeface="Times New Roman" pitchFamily="18" charset="0"/>
                <a:cs typeface="Times New Roman" pitchFamily="18" charset="0"/>
              </a:rPr>
              <a:t>           </a:t>
            </a: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„Tajemnica człowieka z blizną” Pawła </a:t>
            </a:r>
            <a:r>
              <a:rPr kumimoji="0" lang="pl-PL" b="1"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Beręsewicza</a:t>
            </a:r>
            <a:endParaRPr kumimoji="0" lang="pl-PL"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defTabSz="914400" rtl="0" eaLnBrk="1" fontAlgn="base" latinLnBrk="0" hangingPunct="1">
              <a:lnSpc>
                <a:spcPct val="100000"/>
              </a:lnSpc>
              <a:spcBef>
                <a:spcPct val="0"/>
              </a:spcBef>
              <a:spcAft>
                <a:spcPct val="0"/>
              </a:spcAft>
              <a:buClrTx/>
              <a:buSzTx/>
              <a:buFontTx/>
              <a:buNone/>
              <a:tabLst/>
            </a:pPr>
            <a:endParaRPr lang="pl-PL" dirty="0" smtClean="0">
              <a:latin typeface="Arial Narrow" pitchFamily="34" charset="0"/>
              <a:ea typeface="Times New Roman" pitchFamily="18" charset="0"/>
              <a:cs typeface="Arial" pitchFamily="34" charset="0"/>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Książkę pt. „Tajemnica człowieka z blizną” napisał Paweł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Beręsewicz</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Jest to opowieść o dwunastoletnim Jaśku, który chce za wszelką cenę</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dowiedzieć się, skąd jego tata ma bliznę na lewym policzku.</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5" name="Obraz 19" descr="obraz Vincent van Gogh SÅONECZNIKI w ramie"/>
          <p:cNvPicPr>
            <a:picLocks noChangeAspect="1" noChangeArrowheads="1"/>
          </p:cNvPicPr>
          <p:nvPr/>
        </p:nvPicPr>
        <p:blipFill>
          <a:blip r:embed="rId2"/>
          <a:srcRect l="14224" t="3017" r="12930" b="2586"/>
          <a:stretch>
            <a:fillRect/>
          </a:stretch>
        </p:blipFill>
        <p:spPr bwMode="auto">
          <a:xfrm>
            <a:off x="7429520" y="642918"/>
            <a:ext cx="1231900" cy="1587500"/>
          </a:xfrm>
          <a:prstGeom prst="rect">
            <a:avLst/>
          </a:prstGeom>
          <a:noFill/>
        </p:spPr>
      </p:pic>
      <p:sp>
        <p:nvSpPr>
          <p:cNvPr id="11267" name="Rectangle 3"/>
          <p:cNvSpPr>
            <a:spLocks noChangeArrowheads="1"/>
          </p:cNvSpPr>
          <p:nvPr/>
        </p:nvSpPr>
        <p:spPr bwMode="auto">
          <a:xfrm rot="10800000" flipV="1">
            <a:off x="214282" y="1435232"/>
            <a:ext cx="8715436"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lang="pl-PL" dirty="0" smtClean="0">
                <a:latin typeface="Arial Narrow" pitchFamily="34" charset="0"/>
                <a:ea typeface="Times New Roman" pitchFamily="18" charset="0"/>
                <a:cs typeface="Times New Roman" pitchFamily="18" charset="0"/>
              </a:rPr>
              <a:t>     </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Zaczęło się od tego, że tata Jasia założył się, że babcia nie kupi sobie komórki, a jeśli kupi – zgoli sobie brodę. Jednak babcia kupiła telefon. Gdy Jasiek zobaczył bliznę na twarzy taty, zaczął dopytywać, skąd ją ma. Tata podawał mu niewiarygodne odpowiedzi, więc Jaś zaczął śledztwo. Zajęło mu to prawie całe lato, ale skutek był. Okazało się, że tata chciał dostać się do domu swojej narzeczonej, ale zepsuła się winda. Postanowił więc wejść oknem. Gdy już chciał zapukać w okno, gałąź się złamała i tata Jasia spadł. Liście zamortyzowały upadek, ale gałąź zrobiła ranę. Później Jasiek zauważył za lewym uchem mamy napis: QXS. Jednak nie chciał tym razem mieszać się w nieswoje sprawy.</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pl-PL" dirty="0" smtClean="0">
                <a:latin typeface="Arial Narrow" pitchFamily="34"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Polecam tę książkę innym czytelnikom, ponieważ jest bardzo ciekawa, uczy cierpliwości i jest śmieszna</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lang="pl-PL" sz="1600" dirty="0" smtClean="0">
                <a:latin typeface="Arial Narrow" pitchFamily="34"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Hubert </a:t>
            </a:r>
            <a:r>
              <a:rPr kumimoji="0" lang="pl-PL" sz="16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Sontowski</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kl. IV, </a:t>
            </a:r>
            <a:r>
              <a:rPr kumimoji="0" lang="pl-PL" sz="16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ilustr</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6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internet</a:t>
            </a:r>
            <a:endParaRPr kumimoji="0" lang="pl-PL" sz="16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42" name="Rectangle 2"/>
          <p:cNvSpPr>
            <a:spLocks noChangeArrowheads="1"/>
          </p:cNvSpPr>
          <p:nvPr/>
        </p:nvSpPr>
        <p:spPr bwMode="auto">
          <a:xfrm rot="10800000" flipV="1">
            <a:off x="285720" y="125734"/>
            <a:ext cx="857256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pl-PL" sz="2000" b="1" dirty="0" smtClean="0">
              <a:latin typeface="Arial Narrow" pitchFamily="34"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Historie pana </a:t>
            </a:r>
            <a:r>
              <a:rPr kumimoji="0" lang="pl-PL" sz="2000" b="1"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Mamutki</a:t>
            </a:r>
            <a:endPar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lvl="2" indent="457200" algn="just" fontAlgn="base">
              <a:spcBef>
                <a:spcPct val="0"/>
              </a:spcBef>
              <a:spcAft>
                <a:spcPct val="0"/>
              </a:spcAft>
            </a:pPr>
            <a:endParaRPr lang="pl-PL" sz="2000" dirty="0" smtClean="0">
              <a:latin typeface="Arial Narrow" pitchFamily="34" charset="0"/>
              <a:ea typeface="Times New Roman" pitchFamily="18" charset="0"/>
              <a:cs typeface="Arial" pitchFamily="34" charset="0"/>
            </a:endParaRPr>
          </a:p>
          <a:p>
            <a:pPr lvl="2" indent="457200" fontAlgn="base">
              <a:spcBef>
                <a:spcPct val="0"/>
              </a:spcBef>
              <a:spcAft>
                <a:spcPct val="0"/>
              </a:spcAf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Autorem zbioru historii pt. „Pan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Mamutko</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i zwierzęta” jest Paweł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Beręsewicz</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Książka opowiada o tytułowym bohaterze, mieszkającym w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Sianoku</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i jego umiejętności porozumiewania się ze zwierzętami w ich języku. W każdym z dziesięciu rozdziałów jest opisana zabawna przygoda pana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Mamutki</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To on potrafi zmotywować ślimaka do bicia życiowych rekordów lub odnaleźć wspólny język delegatów na Pierwszy Światowy Zjazd Świn Domowych. W jednym z opowiadań pan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Mamutko</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stał się ofiarą barana, który domagał się oddania ciepłego swetra z owczej wełny. Ale, że pulower tylko w pięćdziesięciu procentach był zrobiony z wełny, zgodził się zabrać połowę odzieży. </a:t>
            </a:r>
          </a:p>
          <a:p>
            <a:pPr lvl="2" indent="457200" fontAlgn="base">
              <a:spcBef>
                <a:spcPct val="0"/>
              </a:spcBef>
              <a:spcAft>
                <a:spcPct val="0"/>
              </a:spcAft>
            </a:pPr>
            <a:r>
              <a:rPr lang="pl-PL" sz="2000" dirty="0" smtClean="0">
                <a:latin typeface="Arial Narrow" pitchFamily="34" charset="0"/>
                <a:ea typeface="Times New Roman" pitchFamily="18" charset="0"/>
                <a:cs typeface="Times New Roman" pitchFamily="18" charset="0"/>
              </a:rPr>
              <a:t>Książka bardzo mi się podobała i polecam ją innym do przeczytania, ponieważ przygody pana </a:t>
            </a:r>
            <a:r>
              <a:rPr lang="pl-PL" sz="2000" dirty="0" err="1" smtClean="0">
                <a:latin typeface="Arial Narrow" pitchFamily="34" charset="0"/>
                <a:ea typeface="Times New Roman" pitchFamily="18" charset="0"/>
                <a:cs typeface="Times New Roman" pitchFamily="18" charset="0"/>
              </a:rPr>
              <a:t>Mamutki</a:t>
            </a:r>
            <a:r>
              <a:rPr lang="pl-PL" sz="2000" dirty="0" smtClean="0">
                <a:latin typeface="Arial Narrow" pitchFamily="34" charset="0"/>
                <a:ea typeface="Times New Roman" pitchFamily="18" charset="0"/>
                <a:cs typeface="Times New Roman" pitchFamily="18" charset="0"/>
              </a:rPr>
              <a:t> są zabawne.</a:t>
            </a:r>
          </a:p>
          <a:p>
            <a:pPr lvl="2" indent="457200" algn="just" fontAlgn="base">
              <a:spcBef>
                <a:spcPct val="0"/>
              </a:spcBef>
              <a:spcAft>
                <a:spcPct val="0"/>
              </a:spcAft>
            </a:pPr>
            <a:endParaRPr lang="pl-PL" sz="2000" dirty="0" smtClean="0">
              <a:latin typeface="Arial Narrow" pitchFamily="34" charset="0"/>
              <a:cs typeface="Times New Roman" pitchFamily="18" charset="0"/>
            </a:endParaRPr>
          </a:p>
          <a:p>
            <a:pPr lvl="2" indent="457200" algn="just" fontAlgn="base">
              <a:spcBef>
                <a:spcPct val="0"/>
              </a:spcBef>
              <a:spcAft>
                <a:spcPct val="0"/>
              </a:spcAft>
            </a:pPr>
            <a:endParaRPr lang="pl-PL" sz="2000" dirty="0" smtClean="0">
              <a:latin typeface="Arial Narrow" pitchFamily="34" charset="0"/>
              <a:cs typeface="Times New Roman" pitchFamily="18" charset="0"/>
            </a:endParaRPr>
          </a:p>
          <a:p>
            <a:pPr lvl="2" indent="457200" algn="just" fontAlgn="base">
              <a:spcBef>
                <a:spcPct val="0"/>
              </a:spcBef>
              <a:spcAft>
                <a:spcPct val="0"/>
              </a:spcAft>
            </a:pPr>
            <a:endParaRPr lang="pl-PL" sz="2000" dirty="0" smtClean="0">
              <a:latin typeface="Arial Narrow" pitchFamily="34" charset="0"/>
              <a:cs typeface="Arial" pitchFamily="34" charset="0"/>
            </a:endParaRPr>
          </a:p>
          <a:p>
            <a:pPr lvl="0" indent="457200" algn="just" eaLnBrk="0" fontAlgn="base" hangingPunct="0">
              <a:spcBef>
                <a:spcPct val="0"/>
              </a:spcBef>
              <a:spcAft>
                <a:spcPct val="0"/>
              </a:spcAft>
            </a:pPr>
            <a:r>
              <a:rPr lang="pl-PL" sz="2000" dirty="0" smtClean="0">
                <a:latin typeface="Arial Narrow" pitchFamily="34" charset="0"/>
                <a:ea typeface="Times New Roman" pitchFamily="18" charset="0"/>
                <a:cs typeface="Times New Roman" pitchFamily="18" charset="0"/>
              </a:rPr>
              <a:t>					                </a:t>
            </a:r>
            <a:r>
              <a:rPr lang="pl-PL" sz="1600" dirty="0" smtClean="0">
                <a:latin typeface="Arial Narrow" pitchFamily="34" charset="0"/>
                <a:ea typeface="Times New Roman" pitchFamily="18" charset="0"/>
                <a:cs typeface="Times New Roman" pitchFamily="18" charset="0"/>
              </a:rPr>
              <a:t>Paulina </a:t>
            </a:r>
            <a:r>
              <a:rPr lang="pl-PL" sz="1600" dirty="0" err="1" smtClean="0">
                <a:latin typeface="Arial Narrow" pitchFamily="34" charset="0"/>
                <a:ea typeface="Times New Roman" pitchFamily="18" charset="0"/>
                <a:cs typeface="Times New Roman" pitchFamily="18" charset="0"/>
              </a:rPr>
              <a:t>Szwagrzyk</a:t>
            </a:r>
            <a:r>
              <a:rPr lang="pl-PL" sz="1600" dirty="0" smtClean="0">
                <a:latin typeface="Arial Narrow" pitchFamily="34" charset="0"/>
                <a:ea typeface="Times New Roman" pitchFamily="18" charset="0"/>
                <a:cs typeface="Times New Roman" pitchFamily="18" charset="0"/>
              </a:rPr>
              <a:t>, kl. IV, rys. </a:t>
            </a:r>
            <a:r>
              <a:rPr lang="pl-PL" sz="1600" dirty="0" err="1" smtClean="0">
                <a:latin typeface="Arial Narrow" pitchFamily="34" charset="0"/>
                <a:ea typeface="Times New Roman" pitchFamily="18" charset="0"/>
                <a:cs typeface="Times New Roman" pitchFamily="18" charset="0"/>
              </a:rPr>
              <a:t>internet</a:t>
            </a:r>
            <a:r>
              <a:rPr lang="pl-PL" sz="1600" dirty="0" smtClean="0">
                <a:latin typeface="Arial Narrow" pitchFamily="34" charset="0"/>
                <a:ea typeface="Times New Roman" pitchFamily="18" charset="0"/>
                <a:cs typeface="Times New Roman" pitchFamily="18" charset="0"/>
              </a:rPr>
              <a:t> </a:t>
            </a:r>
            <a:endParaRPr lang="pl-PL" sz="1600" dirty="0" smtClean="0">
              <a:latin typeface="Arial Narrow"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41" name="Obraz 16" descr="Podobny obraz"/>
          <p:cNvPicPr>
            <a:picLocks noChangeAspect="1" noChangeArrowheads="1"/>
          </p:cNvPicPr>
          <p:nvPr/>
        </p:nvPicPr>
        <p:blipFill>
          <a:blip r:embed="rId2"/>
          <a:srcRect/>
          <a:stretch>
            <a:fillRect/>
          </a:stretch>
        </p:blipFill>
        <p:spPr bwMode="auto">
          <a:xfrm>
            <a:off x="1500166" y="5191718"/>
            <a:ext cx="1285884" cy="129958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214282" y="428604"/>
            <a:ext cx="864399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094163" algn="l"/>
              </a:tabLst>
            </a:pPr>
            <a:endPar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094163" algn="l"/>
              </a:tabLst>
            </a:pPr>
            <a:r>
              <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Spacer po Warszawie</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94163" algn="l"/>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tab pos="4094163" algn="l"/>
              </a:tabLst>
            </a:pPr>
            <a:endParaRPr lang="pl-PL" sz="2000" dirty="0" smtClean="0">
              <a:latin typeface="Arial Narrow"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94163" algn="l"/>
              </a:tabLst>
            </a:pPr>
            <a:r>
              <a:rPr lang="pl-PL" sz="2000" dirty="0" smtClean="0">
                <a:latin typeface="Arial Narrow" pitchFamily="34" charset="0"/>
                <a:ea typeface="Times New Roman" pitchFamily="18" charset="0"/>
                <a:cs typeface="Times New Roman" pitchFamily="18" charset="0"/>
              </a:rPr>
              <a:t>          </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Książka Pawła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Beręsewicza</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pt. „Warszawa. Spacer z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Ciumkami</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jest bardzo ciekawa i napisana z humorem. Opisano w niej 11 interesujących i pouczających spacerów po ulicach Warszawy. Jest to nowoczesny przewodnik po naszej pięknej stolicy, którą koniecznie trzeba odwiedzić, żeby na własne oczy zobaczyć wyjątkowe zabytki miasta. Czytając tę książkę, od razu chce się odwiedzić opisywane miejsca.</a:t>
            </a:r>
          </a:p>
          <a:p>
            <a:pPr marL="0" marR="0" lvl="0" indent="0" algn="just" defTabSz="914400" rtl="0" eaLnBrk="0" fontAlgn="base" latinLnBrk="0" hangingPunct="0">
              <a:lnSpc>
                <a:spcPct val="100000"/>
              </a:lnSpc>
              <a:spcBef>
                <a:spcPct val="0"/>
              </a:spcBef>
              <a:spcAft>
                <a:spcPct val="0"/>
              </a:spcAft>
              <a:buClrTx/>
              <a:buSzTx/>
              <a:buFontTx/>
              <a:buNone/>
              <a:tabLst>
                <a:tab pos="4094163" algn="l"/>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94163" algn="l"/>
              </a:tabLst>
            </a:pPr>
            <a:r>
              <a:rPr lang="pl-PL" sz="2000" dirty="0" smtClean="0">
                <a:latin typeface="Arial Narrow" pitchFamily="34" charset="0"/>
                <a:ea typeface="Times New Roman" pitchFamily="18" charset="0"/>
                <a:cs typeface="Times New Roman" pitchFamily="18" charset="0"/>
              </a:rPr>
              <a:t>          </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Opis wspólnych spacerów rodzinnych zachęcił moich najbliższych do zaplanowania takiej wycieczki. Bardzo zachęcam wszystkich do przeczytania książki Pawła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Beręsewicza</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i obejrzenia Warszawy na własne oczy, idąc śladami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Ciumków</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tab pos="4094163" algn="l"/>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94163" algn="l"/>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Natasza Mozgawa, kl. IV</a:t>
            </a:r>
            <a:endParaRPr kumimoji="0" lang="pl-PL" sz="16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28596" y="642918"/>
            <a:ext cx="850112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Powieść dla młodzieży i dorosłych</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Autorem powieści „Tajemnica człowieka z blizną” jest Paweł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Beręsewicz</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Główny bohater to dwunastoletni Jasiek. Akcja rozgrywa się latem 2009 roku.</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Chłopiec mieszka w rodzinnym mieście, jest jedynakiem. Właśnie zaczął nudne wakacje. Jaśka zainteresowała blizna na twarzy taty, który dotąd nosił brodę. Zarost zgolił po przegranym zakładzie o telefon komórkowy babci. Od tego momentu wakacje zrobiły się ciekawe. Chłopiec zaczął zadawać różne pytania. Chciał się dowiedzieć, skąd blizna na twarzy ojca. Bawił się w detektywa.</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Książkę czyta się jak dobry kryminał. Polecam ją tym, którzy lubią zagadki i tajemnice. Powieść dostarcza dużej dawki humoru. Dodam, że jest to interesująca propozycja zarówno dla młodzieży jak i dorosłych, szczególnie dla zwolenników historii współczesnej. Dlaczego? Nie zdradzę, odsyłam do książki.</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Alicja </a:t>
            </a:r>
            <a:r>
              <a:rPr kumimoji="0" lang="pl-PL" sz="16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Warkocka</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kl. VI a</a:t>
            </a:r>
            <a:endParaRPr kumimoji="0" lang="pl-PL" sz="16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6387" name="Rectangle 3"/>
          <p:cNvSpPr>
            <a:spLocks noChangeArrowheads="1"/>
          </p:cNvSpPr>
          <p:nvPr/>
        </p:nvSpPr>
        <p:spPr bwMode="auto">
          <a:xfrm>
            <a:off x="285720" y="285728"/>
            <a:ext cx="842968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b="1" dirty="0" smtClean="0"/>
              <a:t> 						</a:t>
            </a:r>
          </a:p>
          <a:p>
            <a:r>
              <a:rPr lang="pl-PL" b="1" dirty="0" smtClean="0">
                <a:solidFill>
                  <a:srgbClr val="0070C0"/>
                </a:solidFill>
              </a:rPr>
              <a:t>				</a:t>
            </a:r>
            <a:endParaRPr kumimoji="0" lang="pl-PL" b="0" i="0" u="none" strike="noStrike" cap="none" normalizeH="0" baseline="0" dirty="0" smtClean="0">
              <a:ln>
                <a:noFill/>
              </a:ln>
              <a:solidFill>
                <a:schemeClr val="tx1"/>
              </a:solidFill>
              <a:effectLst/>
              <a:latin typeface="Bookman Old Style"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765675" algn="l"/>
              </a:tabLst>
            </a:pPr>
            <a:r>
              <a:rPr kumimoji="0" lang="pl-PL"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Prostokąt 6"/>
          <p:cNvSpPr/>
          <p:nvPr/>
        </p:nvSpPr>
        <p:spPr>
          <a:xfrm>
            <a:off x="-615911" y="4693722"/>
            <a:ext cx="1107996" cy="369332"/>
          </a:xfrm>
          <a:prstGeom prst="rect">
            <a:avLst/>
          </a:prstGeom>
        </p:spPr>
        <p:txBody>
          <a:bodyPr wrap="none">
            <a:spAutoFit/>
          </a:bodyPr>
          <a:lstStyle/>
          <a:p>
            <a:r>
              <a:rPr lang="pl-PL" dirty="0" smtClean="0">
                <a:solidFill>
                  <a:srgbClr val="1F497D"/>
                </a:solidFill>
                <a:latin typeface="Bookman Old Style" pitchFamily="18" charset="0"/>
                <a:ea typeface="Times New Roman" pitchFamily="18" charset="0"/>
                <a:cs typeface="Times New Roman" pitchFamily="18" charset="0"/>
              </a:rPr>
              <a:t>	</a:t>
            </a:r>
            <a:endParaRPr lang="pl-PL" dirty="0"/>
          </a:p>
        </p:txBody>
      </p:sp>
      <p:sp>
        <p:nvSpPr>
          <p:cNvPr id="13314" name="Rectangle 2"/>
          <p:cNvSpPr>
            <a:spLocks noChangeArrowheads="1"/>
          </p:cNvSpPr>
          <p:nvPr/>
        </p:nvSpPr>
        <p:spPr bwMode="auto">
          <a:xfrm>
            <a:off x="0" y="428604"/>
            <a:ext cx="91440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dirty="0" smtClean="0">
              <a:ln>
                <a:noFill/>
              </a:ln>
              <a:solidFill>
                <a:srgbClr val="548DD4"/>
              </a:solidFill>
              <a:effectLst/>
              <a:latin typeface="Bookman Old Style"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69" name="Rectangle 1"/>
          <p:cNvSpPr>
            <a:spLocks noChangeArrowheads="1"/>
          </p:cNvSpPr>
          <p:nvPr/>
        </p:nvSpPr>
        <p:spPr bwMode="auto">
          <a:xfrm>
            <a:off x="428596" y="285728"/>
            <a:ext cx="842968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Powieść </a:t>
            </a:r>
            <a:r>
              <a:rPr kumimoji="0" lang="pl-PL" sz="2000" b="1"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nieczykoladowa</a:t>
            </a:r>
            <a:r>
              <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Ostatnio przeczytałam książkę pt. „A niech to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czykolada</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autorstwa Pawła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Beręsewicza</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Powieść bardzo mnie zainteresowała, już od pierwszych słów zaczęła mnie wciągać. Słowo </a:t>
            </a:r>
            <a:r>
              <a:rPr kumimoji="0" lang="pl-PL" sz="2000" b="0" i="1"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czykolada</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w języku bohaterów oznacza wszystko, co jest wstrętne, co budzi niechęć i pogardę. </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Czytając książkę przenosisz się do krainy zwanej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Zylirią</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Jej mieszkańcy są zajęci codziennymi sprawami i wszystko wydaje się zwyczajne. Wszystko, oprócz sposobu, w jaki odmierzają czas. Nie ma tam miesięcy czy lat, są za to okresy Obecności i pustki. Wyznacza je przybycie Ręki. Jest to zawsze wyczekiwane wydarzenie. Niebo otwiera się i wyłania się z niego wielka Ręka w kraciastej rękawiczce. Za każdym razem Ręka zostawia na rynku miasta jakąś rzecz. Czasem jest to obrączka, czasem zegarek lub jeszcze coś innego. Po pewnym czasie Ręka pojawia się znowu i zabiera rzecz z powrotem.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Zylirianie</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powracają wtedy do własnych zajęć, czekając na kolejne Zjawienie.</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Książka Pawła </a:t>
            </a:r>
            <a:r>
              <a:rPr kumimoji="0" lang="pl-PL" sz="20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Beręsewicza</a:t>
            </a: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jest opowieścią o dwóch światach – rzeczywistym i magicznym, które się przenikają. Głównym atutem powieści jest, moim zdaniem to, że rozwija wyobraźnię czytelnika. Sama przeczytałam ją z dużą ciekawością i na chwilę przeniosłam się do tego bajkowego świata.</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Myślę, że warto poznać tę książkę!</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600" b="0" i="0" u="none" strike="noStrike" cap="none" normalizeH="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Anna Dawidowska, kl. VI b, </a:t>
            </a:r>
            <a:r>
              <a:rPr kumimoji="0" lang="pl-PL" sz="16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ilustr</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6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internet</a:t>
            </a:r>
            <a:endParaRPr kumimoji="0" lang="pl-PL" sz="16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10" name="Obraz 9" descr="RÄkawiczki EVANGARDA WeÅniane rÄkawiczki damskie z ozdobnÄ kratkÄ czarne"/>
          <p:cNvPicPr/>
          <p:nvPr/>
        </p:nvPicPr>
        <p:blipFill>
          <a:blip r:embed="rId2"/>
          <a:srcRect t="38889" r="51867" b="13000"/>
          <a:stretch>
            <a:fillRect/>
          </a:stretch>
        </p:blipFill>
        <p:spPr bwMode="auto">
          <a:xfrm>
            <a:off x="7000892" y="214290"/>
            <a:ext cx="1143008" cy="1034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sz="1600" b="1" i="1" dirty="0" smtClean="0">
              <a:latin typeface="Times New Roman" pitchFamily="18" charset="0"/>
              <a:ea typeface="Times New Roman" pitchFamily="18" charset="0"/>
              <a:cs typeface="Times New Roman" pitchFamily="18" charset="0"/>
            </a:endParaRPr>
          </a:p>
        </p:txBody>
      </p:sp>
      <p:sp>
        <p:nvSpPr>
          <p:cNvPr id="13313" name="Rectangle 1"/>
          <p:cNvSpPr>
            <a:spLocks noChangeArrowheads="1"/>
          </p:cNvSpPr>
          <p:nvPr/>
        </p:nvSpPr>
        <p:spPr bwMode="auto">
          <a:xfrm>
            <a:off x="214282" y="0"/>
            <a:ext cx="8715436"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300" b="1" i="1" u="none" strike="noStrike" cap="none" normalizeH="0" baseline="0" dirty="0" smtClean="0">
              <a:ln>
                <a:noFill/>
              </a:ln>
              <a:solidFill>
                <a:srgbClr val="1F497D"/>
              </a:solidFill>
              <a:effectLst/>
              <a:latin typeface="Comic Sans MS" pitchFamily="66"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sz="1300" b="1" i="1" dirty="0" smtClean="0">
              <a:solidFill>
                <a:srgbClr val="1F497D"/>
              </a:solidFill>
              <a:latin typeface="Comic Sans MS" pitchFamily="66" charset="0"/>
              <a:ea typeface="Times New Roman" pitchFamily="18" charset="0"/>
              <a:cs typeface="Times New Roman" pitchFamily="18" charset="0"/>
            </a:endParaRPr>
          </a:p>
        </p:txBody>
      </p:sp>
      <p:sp>
        <p:nvSpPr>
          <p:cNvPr id="1229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0241" name="Rectangle 1"/>
          <p:cNvSpPr>
            <a:spLocks noChangeArrowheads="1"/>
          </p:cNvSpPr>
          <p:nvPr/>
        </p:nvSpPr>
        <p:spPr bwMode="auto">
          <a:xfrm>
            <a:off x="214282" y="142852"/>
            <a:ext cx="8643998"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dirty="0" smtClean="0">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dirty="0" smtClean="0">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170" name="Rectangle 2"/>
          <p:cNvSpPr>
            <a:spLocks noChangeArrowheads="1"/>
          </p:cNvSpPr>
          <p:nvPr/>
        </p:nvSpPr>
        <p:spPr bwMode="auto">
          <a:xfrm>
            <a:off x="285721" y="214290"/>
            <a:ext cx="864399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rgbClr val="CCCC00"/>
                </a:solidFill>
                <a:effectLst/>
                <a:latin typeface="Arimo" pitchFamily="34" charset="0"/>
                <a:ea typeface="Times New Roman" pitchFamily="18" charset="0"/>
                <a:cs typeface="Arimo" pitchFamily="34" charset="0"/>
              </a:rPr>
              <a:t>Nasza twórczość</a:t>
            </a:r>
            <a:endParaRPr kumimoji="0" lang="pl-PL" sz="1200" b="0" i="0" u="none" strike="noStrike" cap="none" normalizeH="0" baseline="0" dirty="0" smtClean="0">
              <a:ln>
                <a:noFill/>
              </a:ln>
              <a:solidFill>
                <a:srgbClr val="CCCC00"/>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Wiosna rozkwitła wokół nas. Czwartoklasiści wyrazili swoją radość z przyjścia nowej pory roku w poetyckich próbach.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7169" name="Obraz 7" descr="IMG_20180409_143523"/>
          <p:cNvPicPr>
            <a:picLocks noChangeAspect="1" noChangeArrowheads="1"/>
          </p:cNvPicPr>
          <p:nvPr/>
        </p:nvPicPr>
        <p:blipFill>
          <a:blip r:embed="rId2"/>
          <a:srcRect t="14767"/>
          <a:stretch>
            <a:fillRect/>
          </a:stretch>
        </p:blipFill>
        <p:spPr bwMode="auto">
          <a:xfrm>
            <a:off x="5429256" y="1928802"/>
            <a:ext cx="2143140" cy="3247828"/>
          </a:xfrm>
          <a:prstGeom prst="rect">
            <a:avLst/>
          </a:prstGeom>
          <a:noFill/>
        </p:spPr>
      </p:pic>
      <p:sp>
        <p:nvSpPr>
          <p:cNvPr id="7171" name="Rectangle 3"/>
          <p:cNvSpPr>
            <a:spLocks noChangeArrowheads="1"/>
          </p:cNvSpPr>
          <p:nvPr/>
        </p:nvSpPr>
        <p:spPr bwMode="auto">
          <a:xfrm>
            <a:off x="214282" y="571481"/>
            <a:ext cx="4572032"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pl-PL" sz="1400"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Maja Narloch, </a:t>
            </a:r>
            <a:r>
              <a:rPr kumimoji="0" lang="pl-PL" b="1" i="1" u="none" strike="noStrike" cap="none" normalizeH="0" baseline="0" dirty="0" smtClean="0">
                <a:ln>
                  <a:noFill/>
                </a:ln>
                <a:solidFill>
                  <a:srgbClr val="008000"/>
                </a:solidFill>
                <a:effectLst/>
                <a:latin typeface="Arial Narrow" pitchFamily="34" charset="0"/>
                <a:ea typeface="Times New Roman" pitchFamily="18" charset="0"/>
                <a:cs typeface="Arial" pitchFamily="34" charset="0"/>
              </a:rPr>
              <a:t>Wiosna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Przyszła wiosna, słonko cieplej grzeje,</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przebiśniegi główki wychylają,</a:t>
            </a:r>
            <a:r>
              <a:rPr kumimoji="0" lang="pl-PL"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a:t>
            </a: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i do słonka się uśmiechają.</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Ptaki się cieszą i pięknie śpiewają,</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bo na drzewach bazie rozkwitają.</a:t>
            </a:r>
          </a:p>
          <a:p>
            <a:pPr marL="0" marR="0" lvl="0" indent="0" algn="ctr" defTabSz="914400" rtl="0" eaLnBrk="0" fontAlgn="base" latinLnBrk="0" hangingPunct="0">
              <a:lnSpc>
                <a:spcPct val="100000"/>
              </a:lnSpc>
              <a:spcBef>
                <a:spcPct val="0"/>
              </a:spcBef>
              <a:spcAft>
                <a:spcPct val="0"/>
              </a:spcAft>
              <a:buClrTx/>
              <a:buSzTx/>
              <a:buFontTx/>
              <a:buNone/>
              <a:tabLst/>
            </a:pPr>
            <a:endParaRPr lang="pl-PL" dirty="0" smtClean="0">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Klaudia Krawców, </a:t>
            </a:r>
            <a:r>
              <a:rPr kumimoji="0" lang="pl-PL" b="1" i="1" u="none" strike="noStrike" cap="none" normalizeH="0" baseline="0" dirty="0" smtClean="0">
                <a:ln>
                  <a:noFill/>
                </a:ln>
                <a:solidFill>
                  <a:srgbClr val="00B050"/>
                </a:solidFill>
                <a:effectLst/>
                <a:latin typeface="Arial Narrow" pitchFamily="34" charset="0"/>
                <a:ea typeface="Times New Roman" pitchFamily="18" charset="0"/>
                <a:cs typeface="Arial" pitchFamily="34" charset="0"/>
              </a:rPr>
              <a:t>Wiosenka</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Wiosno, wiosenko, kolorowa panienko,</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dzięki tobie każdy ranek, jest miły i wesoły,</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bo radośnie wstajemy do szkoły.</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Przynosisz nam ciepły deszczyk i słońce,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pachnące kwiaty na łące,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Przy tobie ptaki śpiewają,</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piękne drzewa zakwitają, dzieci i dorośli się kochają,</a:t>
            </a:r>
          </a:p>
          <a:p>
            <a:pPr marL="0" marR="0" lvl="0" indent="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bo dużo szczęścia od ciebie mają.</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28596" y="0"/>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rgbClr val="00B050"/>
              </a:solidFill>
              <a:effectLst/>
              <a:latin typeface="Calibri"/>
              <a:ea typeface="Arial Unicode MS" pitchFamily="34" charset="-128"/>
              <a:cs typeface="Arial Unicode MS" pitchFamily="34" charset="-128"/>
            </a:endParaRP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rgbClr val="00B050"/>
              </a:solidFill>
              <a:effectLst/>
              <a:latin typeface="Calibri"/>
              <a:ea typeface="Arial Unicode MS" pitchFamily="34" charset="-128"/>
              <a:cs typeface="Arial Unicode MS" pitchFamily="34" charset="-128"/>
            </a:endParaRPr>
          </a:p>
        </p:txBody>
      </p:sp>
      <p:sp>
        <p:nvSpPr>
          <p:cNvPr id="5123" name="Rectangle 3"/>
          <p:cNvSpPr>
            <a:spLocks noChangeArrowheads="1"/>
          </p:cNvSpPr>
          <p:nvPr/>
        </p:nvSpPr>
        <p:spPr bwMode="auto">
          <a:xfrm>
            <a:off x="428596" y="214290"/>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lang="pl-PL" dirty="0" smtClean="0">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14339" name="Rectangle 3"/>
          <p:cNvSpPr>
            <a:spLocks noChangeArrowheads="1"/>
          </p:cNvSpPr>
          <p:nvPr/>
        </p:nvSpPr>
        <p:spPr bwMode="auto">
          <a:xfrm>
            <a:off x="285720" y="2428868"/>
            <a:ext cx="850112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lang="pl-PL" dirty="0" smtClean="0">
              <a:latin typeface="Arial Unicode MS" pitchFamily="34" charset="-128"/>
              <a:ea typeface="Arial Unicode MS" pitchFamily="34" charset="-128"/>
              <a:cs typeface="Arial Unicode MS" pitchFamily="34" charset="-128"/>
            </a:endParaRP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i="0" u="none" strike="noStrike" cap="none" normalizeH="0" baseline="0" dirty="0" smtClean="0">
                <a:ln>
                  <a:noFill/>
                </a:ln>
                <a:solidFill>
                  <a:schemeClr val="tx1"/>
                </a:solidFill>
                <a:effectLst/>
                <a:latin typeface="Arial Unicode MS" pitchFamily="34" charset="-128"/>
                <a:ea typeface="Arial Unicode MS" pitchFamily="34" charset="-128"/>
                <a:cs typeface="Arial Unicode MS" pitchFamily="34" charset="-128"/>
              </a:rPr>
              <a:t>		</a:t>
            </a:r>
            <a:endParaRPr kumimoji="0" lang="pl-PL" b="0" i="0" u="none" strike="noStrike" cap="none" normalizeH="0" baseline="0" dirty="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0" y="428604"/>
            <a:ext cx="91440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7675" algn="l" defTabSz="914400" rtl="0" eaLnBrk="1" fontAlgn="base" latinLnBrk="0" hangingPunct="1">
              <a:lnSpc>
                <a:spcPct val="100000"/>
              </a:lnSpc>
              <a:spcBef>
                <a:spcPct val="0"/>
              </a:spcBef>
              <a:spcAft>
                <a:spcPct val="0"/>
              </a:spcAft>
              <a:buClrTx/>
              <a:buSzTx/>
              <a:buFontTx/>
              <a:buNone/>
              <a:tabLst/>
            </a:pPr>
            <a:endParaRPr kumimoji="0" lang="pl-PL"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7675"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12291" name="Rectangle 3"/>
          <p:cNvSpPr>
            <a:spLocks noChangeArrowheads="1"/>
          </p:cNvSpPr>
          <p:nvPr/>
        </p:nvSpPr>
        <p:spPr bwMode="auto">
          <a:xfrm>
            <a:off x="428596" y="1214422"/>
            <a:ext cx="857256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pl-PL" sz="14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pl-PL" dirty="0" smtClean="0">
                <a:latin typeface="Times New Roman" pitchFamily="18"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2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9220" name="Rectangle 4"/>
          <p:cNvSpPr>
            <a:spLocks noChangeArrowheads="1"/>
          </p:cNvSpPr>
          <p:nvPr/>
        </p:nvSpPr>
        <p:spPr bwMode="auto">
          <a:xfrm>
            <a:off x="571472" y="3071810"/>
            <a:ext cx="8286808" cy="4580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146" name="Rectangle 2"/>
          <p:cNvSpPr>
            <a:spLocks noChangeArrowheads="1"/>
          </p:cNvSpPr>
          <p:nvPr/>
        </p:nvSpPr>
        <p:spPr bwMode="auto">
          <a:xfrm>
            <a:off x="357158" y="214290"/>
            <a:ext cx="850112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Wiktoria Pietrzak, </a:t>
            </a:r>
            <a:r>
              <a:rPr kumimoji="0" lang="pl-PL" b="1" i="1" u="none" strike="noStrike" cap="none" normalizeH="0" baseline="0" dirty="0" smtClean="0">
                <a:ln>
                  <a:noFill/>
                </a:ln>
                <a:solidFill>
                  <a:srgbClr val="92D050"/>
                </a:solidFill>
                <a:effectLst/>
                <a:latin typeface="Arial Narrow" pitchFamily="34" charset="0"/>
                <a:ea typeface="Times New Roman" pitchFamily="18" charset="0"/>
                <a:cs typeface="Arial" pitchFamily="34" charset="0"/>
              </a:rPr>
              <a:t>Wiosna</a:t>
            </a:r>
            <a:endParaRPr kumimoji="0" lang="pl-PL" b="0" i="0" u="none" strike="noStrike" cap="none" normalizeH="0" baseline="0" dirty="0" smtClean="0">
              <a:ln>
                <a:noFill/>
              </a:ln>
              <a:solidFill>
                <a:srgbClr val="92D050"/>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6145" name="Obraz 6" descr="IMG_20180409_150236"/>
          <p:cNvPicPr>
            <a:picLocks noChangeAspect="1" noChangeArrowheads="1"/>
          </p:cNvPicPr>
          <p:nvPr/>
        </p:nvPicPr>
        <p:blipFill>
          <a:blip r:embed="rId2"/>
          <a:srcRect t="15854" b="11781"/>
          <a:stretch>
            <a:fillRect/>
          </a:stretch>
        </p:blipFill>
        <p:spPr bwMode="auto">
          <a:xfrm>
            <a:off x="5715008" y="766203"/>
            <a:ext cx="1790700" cy="2281779"/>
          </a:xfrm>
          <a:prstGeom prst="rect">
            <a:avLst/>
          </a:prstGeom>
          <a:noFill/>
        </p:spPr>
      </p:pic>
      <p:sp>
        <p:nvSpPr>
          <p:cNvPr id="6147" name="Rectangle 3"/>
          <p:cNvSpPr>
            <a:spLocks noChangeArrowheads="1"/>
          </p:cNvSpPr>
          <p:nvPr/>
        </p:nvSpPr>
        <p:spPr bwMode="auto">
          <a:xfrm>
            <a:off x="214282" y="714356"/>
            <a:ext cx="85725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Wiosna przychodzi cichutko,</a:t>
            </a:r>
          </a:p>
          <a:p>
            <a:pPr marL="0" marR="0" lvl="0" indent="0"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śnieg topi wolniutko. </a:t>
            </a:r>
          </a:p>
          <a:p>
            <a:pPr marL="0" marR="0" lvl="0" indent="0"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Ranki są coraz jaśniejsze,</a:t>
            </a:r>
            <a:r>
              <a:rPr kumimoji="0" lang="pl-PL" b="0" i="0" u="none" strike="noStrike" cap="none" normalizeH="0" baseline="0" dirty="0" smtClean="0">
                <a:ln>
                  <a:noFill/>
                </a:ln>
                <a:solidFill>
                  <a:srgbClr val="000000"/>
                </a:solidFill>
                <a:effectLst/>
                <a:latin typeface="Arial Narrow" pitchFamily="34" charset="0"/>
                <a:ea typeface="Times New Roman" pitchFamily="18" charset="0"/>
                <a:cs typeface="Arial" pitchFamily="34" charset="0"/>
              </a:rPr>
              <a:t> </a:t>
            </a: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a dni bywają cieplejsze.</a:t>
            </a:r>
          </a:p>
          <a:p>
            <a:pPr marL="0" marR="0" lvl="0" indent="0"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Jest tak zielono, wesoło,</a:t>
            </a:r>
          </a:p>
          <a:p>
            <a:pPr marL="0" marR="0" lvl="0" indent="0"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zwierzęta budzą się wokoło.</a:t>
            </a:r>
          </a:p>
          <a:p>
            <a:pPr marL="0" marR="0" lvl="0" indent="0"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Śpiew ptaków słychać radosny na powitanie wiosny.</a:t>
            </a:r>
          </a:p>
          <a:p>
            <a:pPr marL="0" marR="0" lvl="0" indent="0"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4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zdjęcia Nikola Góra</a:t>
            </a:r>
            <a:endParaRPr kumimoji="0" lang="pl-PL" sz="14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12" name="Obraz 11" descr="C:\Users\Iwona Perużyńska\Desktop\Jęz.pol. rozkł. mat\KumamNewsa\KumamNewsa12\do KumamNewsa12\IMG_20180409_144350.jpg"/>
          <p:cNvPicPr/>
          <p:nvPr/>
        </p:nvPicPr>
        <p:blipFill>
          <a:blip r:embed="rId3" cstate="print"/>
          <a:srcRect t="17416" b="9935"/>
          <a:stretch>
            <a:fillRect/>
          </a:stretch>
        </p:blipFill>
        <p:spPr bwMode="auto">
          <a:xfrm>
            <a:off x="1071538" y="3429000"/>
            <a:ext cx="1857388" cy="236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85720" y="214290"/>
            <a:ext cx="857256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CCCC00"/>
                </a:solidFill>
                <a:effectLst/>
                <a:latin typeface="Arial Narrow" pitchFamily="34" charset="0"/>
                <a:ea typeface="Times New Roman" pitchFamily="18" charset="0"/>
                <a:cs typeface="Times New Roman" pitchFamily="18" charset="0"/>
              </a:rPr>
              <a:t>Co w trawie piszczy? </a:t>
            </a:r>
            <a:r>
              <a:rPr kumimoji="0" lang="pl-PL" b="1" i="0" u="none" strike="noStrike" cap="none" normalizeH="0" baseline="0" dirty="0" err="1" smtClean="0">
                <a:ln>
                  <a:noFill/>
                </a:ln>
                <a:solidFill>
                  <a:srgbClr val="CCCC00"/>
                </a:solidFill>
                <a:effectLst/>
                <a:latin typeface="Arial Narrow" pitchFamily="34" charset="0"/>
                <a:ea typeface="Times New Roman" pitchFamily="18" charset="0"/>
                <a:cs typeface="Times New Roman" pitchFamily="18" charset="0"/>
              </a:rPr>
              <a:t>Tymek</a:t>
            </a:r>
            <a:r>
              <a:rPr kumimoji="0" lang="pl-PL" b="1" i="0" u="none" strike="noStrike" cap="none" normalizeH="0" baseline="0" dirty="0" smtClean="0">
                <a:ln>
                  <a:noFill/>
                </a:ln>
                <a:solidFill>
                  <a:srgbClr val="CCCC00"/>
                </a:solidFill>
                <a:effectLst/>
                <a:latin typeface="Arial Narrow" pitchFamily="34" charset="0"/>
                <a:ea typeface="Times New Roman" pitchFamily="18" charset="0"/>
                <a:cs typeface="Times New Roman" pitchFamily="18" charset="0"/>
              </a:rPr>
              <a:t> podsłuchuje</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50850" algn="ctr"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Dlaczego warto zwiedzić zoo w Gdańsku?                        </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38913" name="Obraz 4" descr="File:Oliwa Zoo giant road sign March 2010.JPG"/>
          <p:cNvPicPr>
            <a:picLocks noChangeAspect="1" noChangeArrowheads="1"/>
          </p:cNvPicPr>
          <p:nvPr/>
        </p:nvPicPr>
        <p:blipFill>
          <a:blip r:embed="rId2"/>
          <a:srcRect/>
          <a:stretch>
            <a:fillRect/>
          </a:stretch>
        </p:blipFill>
        <p:spPr bwMode="auto">
          <a:xfrm>
            <a:off x="5301058" y="3214686"/>
            <a:ext cx="3355591" cy="2500330"/>
          </a:xfrm>
          <a:prstGeom prst="rect">
            <a:avLst/>
          </a:prstGeom>
          <a:noFill/>
        </p:spPr>
      </p:pic>
      <p:sp>
        <p:nvSpPr>
          <p:cNvPr id="38915" name="Rectangle 3"/>
          <p:cNvSpPr>
            <a:spLocks noChangeArrowheads="1"/>
          </p:cNvSpPr>
          <p:nvPr/>
        </p:nvSpPr>
        <p:spPr bwMode="auto">
          <a:xfrm>
            <a:off x="285720" y="1000108"/>
            <a:ext cx="8643998"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pl-PL" sz="1400" dirty="0" smtClean="0">
              <a:latin typeface="Calibri" pitchFamily="34" charset="0"/>
              <a:ea typeface="Times New Roman" pitchFamily="18" charset="0"/>
              <a:cs typeface="Times New Roman" pitchFamily="18" charset="0"/>
            </a:endParaRPr>
          </a:p>
          <a:p>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Gdański Ogród Zoologiczny jest jednym z najczęściej odwiedzanych zoo w Polsce. Znajduje się w sercu Trójmiejskiego Parku Krajobrazowego, w Dolinie Leśnego Młyna. Powierzchnia zoo wynosi ponad 123 hektary. Uroczyste otwarcie tego obiektu miało miejsce 1 maja 1954 r. Pierwszym dyrektorem zoo był Michał Massalski, a od 1991 r. tę funkcję  pełni Michał Targowski.</a:t>
            </a:r>
          </a:p>
          <a:p>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r>
              <a:rPr lang="pl-PL" dirty="0" smtClean="0">
                <a:latin typeface="Arial Narrow" pitchFamily="34" charset="0"/>
                <a:cs typeface="Times New Roman" pitchFamily="18" charset="0"/>
              </a:rPr>
              <a:t>	</a:t>
            </a:r>
            <a:r>
              <a:rPr lang="pl-PL" dirty="0" smtClean="0">
                <a:latin typeface="Arial Narrow" pitchFamily="34" charset="0"/>
              </a:rPr>
              <a:t>Gdańskie zoo w roku 2012 zamieszkiwało 190 gatunków zwierząt, a w 2014 r. – 220, w tym:</a:t>
            </a:r>
          </a:p>
          <a:p>
            <a:pPr lvl="0">
              <a:buFont typeface="Arial" pitchFamily="34" charset="0"/>
              <a:buChar char="•"/>
            </a:pPr>
            <a:r>
              <a:rPr lang="pl-PL" dirty="0" smtClean="0">
                <a:latin typeface="Arial Narrow" pitchFamily="34" charset="0"/>
              </a:rPr>
              <a:t> ponad 80  gatunków ssaków oraz  ptaków</a:t>
            </a:r>
          </a:p>
          <a:p>
            <a:pPr lvl="0">
              <a:buFont typeface="Arial" pitchFamily="34" charset="0"/>
              <a:buChar char="•"/>
            </a:pPr>
            <a:r>
              <a:rPr lang="pl-PL" dirty="0" smtClean="0">
                <a:latin typeface="Arial Narrow" pitchFamily="34" charset="0"/>
              </a:rPr>
              <a:t> 30 gatunków gadów</a:t>
            </a:r>
          </a:p>
          <a:p>
            <a:pPr lvl="0">
              <a:buFont typeface="Arial" pitchFamily="34" charset="0"/>
              <a:buChar char="•"/>
            </a:pPr>
            <a:r>
              <a:rPr lang="pl-PL" dirty="0" smtClean="0">
                <a:latin typeface="Arial Narrow" pitchFamily="34" charset="0"/>
              </a:rPr>
              <a:t> 7 gatunków płazów</a:t>
            </a:r>
          </a:p>
          <a:p>
            <a:pPr lvl="0">
              <a:buFont typeface="Arial" pitchFamily="34" charset="0"/>
              <a:buChar char="•"/>
            </a:pPr>
            <a:r>
              <a:rPr lang="pl-PL" dirty="0" smtClean="0">
                <a:latin typeface="Arial Narrow" pitchFamily="34" charset="0"/>
              </a:rPr>
              <a:t> 2 gatunki bezkręgowców</a:t>
            </a:r>
          </a:p>
          <a:p>
            <a:endParaRPr lang="pl-PL" dirty="0" smtClean="0">
              <a:latin typeface="Arial Narrow" pitchFamily="34" charset="0"/>
            </a:endParaRPr>
          </a:p>
          <a:p>
            <a:r>
              <a:rPr lang="pl-PL" dirty="0" smtClean="0">
                <a:latin typeface="Arial Narrow" pitchFamily="34" charset="0"/>
              </a:rPr>
              <a:t>Frekwencja w 2012 r. wynosiła 391 193 zwiedzających.</a:t>
            </a:r>
          </a:p>
          <a:p>
            <a:r>
              <a:rPr lang="pl-PL" dirty="0" smtClean="0">
                <a:latin typeface="Arial Narrow" pitchFamily="34" charset="0"/>
              </a:rPr>
              <a:t>Moim zdaniem, zoo najlepiej zwiedza się latem, ponieważ </a:t>
            </a:r>
          </a:p>
          <a:p>
            <a:r>
              <a:rPr lang="pl-PL" dirty="0" smtClean="0">
                <a:latin typeface="Arial Narrow" pitchFamily="34" charset="0"/>
              </a:rPr>
              <a:t>wtedy zwierzęta wychodzą ze schronienia i prezentują </a:t>
            </a:r>
          </a:p>
          <a:p>
            <a:r>
              <a:rPr lang="pl-PL" dirty="0" smtClean="0">
                <a:latin typeface="Arial Narrow" pitchFamily="34" charset="0"/>
              </a:rPr>
              <a:t>swoje wdzięki. </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428596" y="571480"/>
            <a:ext cx="8358246" cy="1815882"/>
          </a:xfrm>
          <a:prstGeom prst="rect">
            <a:avLst/>
          </a:prstGeom>
          <a:noFill/>
          <a:ln w="9525">
            <a:noFill/>
            <a:miter lim="800000"/>
            <a:headEnd/>
            <a:tailEnd/>
          </a:ln>
          <a:effectLst>
            <a:glow rad="228600">
              <a:schemeClr val="accent4">
                <a:satMod val="175000"/>
                <a:alpha val="40000"/>
              </a:schemeClr>
            </a:glow>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 bieżącym numerze: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2800" b="0" i="0" u="none" strike="noStrike" cap="none" normalizeH="0" baseline="0" dirty="0" smtClean="0">
              <a:ln>
                <a:noFill/>
              </a:ln>
              <a:solidFill>
                <a:schemeClr val="tx1"/>
              </a:solidFill>
              <a:effectLst/>
              <a:latin typeface="Arial" pitchFamily="34" charset="0"/>
              <a:cs typeface="Arial" pitchFamily="34" charset="0"/>
            </a:endParaRPr>
          </a:p>
          <a:p>
            <a:pPr algn="ctr"/>
            <a:endParaRPr lang="pl-PL" sz="2800" dirty="0" smtClean="0">
              <a:solidFill>
                <a:schemeClr val="accent4">
                  <a:lumMod val="60000"/>
                  <a:lumOff val="40000"/>
                </a:schemeClr>
              </a:solidFill>
            </a:endParaRPr>
          </a:p>
          <a:p>
            <a:r>
              <a:rPr lang="pl-PL" sz="2800" dirty="0" smtClean="0"/>
              <a:t> </a:t>
            </a:r>
            <a:endParaRPr lang="pl-PL" sz="2800" dirty="0"/>
          </a:p>
        </p:txBody>
      </p:sp>
      <p:sp>
        <p:nvSpPr>
          <p:cNvPr id="71681" name="Rectangle 1"/>
          <p:cNvSpPr>
            <a:spLocks noChangeArrowheads="1"/>
          </p:cNvSpPr>
          <p:nvPr/>
        </p:nvSpPr>
        <p:spPr bwMode="auto">
          <a:xfrm>
            <a:off x="642910" y="1428736"/>
            <a:ext cx="785818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lnSpc>
                <a:spcPct val="150000"/>
              </a:lnSpc>
            </a:pPr>
            <a:r>
              <a:rPr lang="pl-PL" sz="2000" dirty="0" smtClean="0">
                <a:latin typeface="Bahnschrift Condensed" pitchFamily="34" charset="0"/>
              </a:rPr>
              <a:t>Aktualności </a:t>
            </a:r>
          </a:p>
          <a:p>
            <a:pPr algn="ctr">
              <a:lnSpc>
                <a:spcPct val="150000"/>
              </a:lnSpc>
            </a:pPr>
            <a:r>
              <a:rPr lang="pl-PL" sz="2000" dirty="0" smtClean="0">
                <a:latin typeface="Bahnschrift Condensed" pitchFamily="34" charset="0"/>
              </a:rPr>
              <a:t>Co nam powiedzieli? </a:t>
            </a:r>
          </a:p>
          <a:p>
            <a:pPr algn="ctr">
              <a:lnSpc>
                <a:spcPct val="150000"/>
              </a:lnSpc>
            </a:pPr>
            <a:r>
              <a:rPr lang="pl-PL" sz="2000" dirty="0" smtClean="0">
                <a:latin typeface="Bahnschrift Condensed" pitchFamily="34" charset="0"/>
              </a:rPr>
              <a:t>Tam byliśmy </a:t>
            </a:r>
          </a:p>
          <a:p>
            <a:pPr algn="ctr">
              <a:lnSpc>
                <a:spcPct val="150000"/>
              </a:lnSpc>
            </a:pPr>
            <a:r>
              <a:rPr lang="pl-PL" sz="2000" dirty="0" smtClean="0">
                <a:latin typeface="Bahnschrift Condensed" pitchFamily="34" charset="0"/>
              </a:rPr>
              <a:t>Polecamy</a:t>
            </a:r>
          </a:p>
          <a:p>
            <a:pPr algn="ctr">
              <a:lnSpc>
                <a:spcPct val="150000"/>
              </a:lnSpc>
            </a:pPr>
            <a:r>
              <a:rPr lang="pl-PL" sz="2000" dirty="0" smtClean="0">
                <a:latin typeface="Bahnschrift Condensed" pitchFamily="34" charset="0"/>
              </a:rPr>
              <a:t>Nasza twórczość</a:t>
            </a:r>
          </a:p>
          <a:p>
            <a:pPr algn="ctr">
              <a:lnSpc>
                <a:spcPct val="150000"/>
              </a:lnSpc>
            </a:pPr>
            <a:r>
              <a:rPr lang="pl-PL" sz="2000" dirty="0" smtClean="0">
                <a:latin typeface="Bahnschrift Condensed" pitchFamily="34" charset="0"/>
              </a:rPr>
              <a:t>Co w trawie piszczy? </a:t>
            </a:r>
            <a:r>
              <a:rPr lang="pl-PL" sz="2000" dirty="0" err="1" smtClean="0">
                <a:latin typeface="Bahnschrift Condensed" pitchFamily="34" charset="0"/>
              </a:rPr>
              <a:t>Tymek</a:t>
            </a:r>
            <a:r>
              <a:rPr lang="pl-PL" sz="2000" dirty="0" smtClean="0">
                <a:latin typeface="Bahnschrift Condensed" pitchFamily="34" charset="0"/>
              </a:rPr>
              <a:t> podsłuchuje</a:t>
            </a:r>
          </a:p>
          <a:p>
            <a:pPr algn="ctr">
              <a:lnSpc>
                <a:spcPct val="150000"/>
              </a:lnSpc>
            </a:pPr>
            <a:r>
              <a:rPr lang="pl-PL" sz="2000" dirty="0" smtClean="0">
                <a:latin typeface="Bahnschrift Condensed" pitchFamily="34" charset="0"/>
              </a:rPr>
              <a:t>Pomyśl, rozwiąż, uśmiechnij się! </a:t>
            </a:r>
            <a:endParaRPr lang="pl-PL" sz="2000" dirty="0">
              <a:latin typeface="Bahnschrift Condensed" pitchFamily="34" charset="0"/>
            </a:endParaRPr>
          </a:p>
        </p:txBody>
      </p:sp>
      <p:pic>
        <p:nvPicPr>
          <p:cNvPr id="8" name="Obraz 7" descr="C:\Users\Iwona Perużyńska\Desktop\KumamNewsa12\do KumamNewsa12\IMG_20180409_144436.jpg"/>
          <p:cNvPicPr/>
          <p:nvPr/>
        </p:nvPicPr>
        <p:blipFill>
          <a:blip r:embed="rId2" cstate="print"/>
          <a:srcRect/>
          <a:stretch>
            <a:fillRect/>
          </a:stretch>
        </p:blipFill>
        <p:spPr bwMode="auto">
          <a:xfrm>
            <a:off x="3428992" y="4929198"/>
            <a:ext cx="2394348" cy="1668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42910" y="285728"/>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pl-PL" sz="1400" dirty="0" smtClean="0">
                <a:latin typeface="Calibri" pitchFamily="34"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Zaczynając zwiedzanie, możecie podziwiać na wybiegach różne gatunki zwierząt </a:t>
            </a:r>
            <a:r>
              <a:rPr kumimoji="0" lang="pl-PL" b="0" i="0" u="none" strike="noStrike" cap="none" normalizeH="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ziemnowodnych, np. hipopotama karłowatego, tapira anta i kapibarę wielką.</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39937" name="Obraz 2" descr="Podobny obraz"/>
          <p:cNvPicPr>
            <a:picLocks noChangeAspect="1" noChangeArrowheads="1"/>
          </p:cNvPicPr>
          <p:nvPr/>
        </p:nvPicPr>
        <p:blipFill>
          <a:blip r:embed="rId2"/>
          <a:srcRect/>
          <a:stretch>
            <a:fillRect/>
          </a:stretch>
        </p:blipFill>
        <p:spPr bwMode="auto">
          <a:xfrm>
            <a:off x="7715273" y="1428736"/>
            <a:ext cx="1002038" cy="1927224"/>
          </a:xfrm>
          <a:prstGeom prst="rect">
            <a:avLst/>
          </a:prstGeom>
          <a:noFill/>
        </p:spPr>
      </p:pic>
      <p:sp>
        <p:nvSpPr>
          <p:cNvPr id="39939" name="Rectangle 3"/>
          <p:cNvSpPr>
            <a:spLocks noChangeArrowheads="1"/>
          </p:cNvSpPr>
          <p:nvPr/>
        </p:nvSpPr>
        <p:spPr bwMode="auto">
          <a:xfrm rot="10800000" flipV="1">
            <a:off x="500034" y="-153377"/>
            <a:ext cx="8286808"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pl-PL" dirty="0" smtClean="0">
              <a:latin typeface="Arial Narrow"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pl-PL" dirty="0" smtClean="0">
                <a:latin typeface="Arial Narrow" pitchFamily="34"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pl-PL" dirty="0" smtClean="0">
                <a:latin typeface="Arial Narrow" pitchFamily="34"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Najciekawsze miejsca do zwiedzania to również: pawilon ptaków i gadów, lwiarnia, pawilon dla małp oraz wybiegi dla zwierząt wodnych.</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pl-PL" sz="1400" dirty="0" smtClean="0">
                <a:latin typeface="Calibri" pitchFamily="34" charset="0"/>
                <a:ea typeface="Times New Roman" pitchFamily="18" charset="0"/>
                <a:cs typeface="Times New Roman" pitchFamily="18" charset="0"/>
              </a:rPr>
              <a:t>                 </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Gdy trafisz do pawilonu ptaków i gadów możesz podziwiać takie gatunki</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jak:  kakadu molucka, ara zielona (papuga o imieniu Justyna ma 50 lat),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afrykanka</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senegalska,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toko</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czarnoskrzydły, amazonka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kurika</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żako,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turako</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fioletowy,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guira</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lorysa</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górska,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aleksandretta</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obrożna</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wąsal senegalski. </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endParaRPr lang="pl-PL" dirty="0" smtClean="0">
              <a:latin typeface="Arial Narrow" pitchFamily="34"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Gady i płazy mieszkające w tym pawilonie to: rzekotka żabia, rzekotka szmaragdowa, żółwie: promienisty,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peleponeski</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lamparci,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orlicja</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olbrzymi oraz pustynny; kajman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szerokopyski</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krokodyl nilowy, boa kubański, boa dusiciel, pyton tygrysi, wąż tajwański,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lancetogłów</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kalifornijski i mleczny, pyton skalny, anakonda żółta.</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39941" name="Picture 5" descr="https://www.medianauka.pl/biologia/grafika/plazy/big/rzekotka-szmaragdowa-australijska.jpg"/>
          <p:cNvPicPr>
            <a:picLocks noChangeAspect="1" noChangeArrowheads="1"/>
          </p:cNvPicPr>
          <p:nvPr/>
        </p:nvPicPr>
        <p:blipFill>
          <a:blip r:embed="rId3"/>
          <a:srcRect/>
          <a:stretch>
            <a:fillRect/>
          </a:stretch>
        </p:blipFill>
        <p:spPr bwMode="auto">
          <a:xfrm>
            <a:off x="3357554" y="4714884"/>
            <a:ext cx="2571768" cy="175125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40961" name="Obraz 5" descr="Znalezione obrazy dla zapytania gundia"/>
          <p:cNvPicPr>
            <a:picLocks noChangeAspect="1" noChangeArrowheads="1"/>
          </p:cNvPicPr>
          <p:nvPr/>
        </p:nvPicPr>
        <p:blipFill>
          <a:blip r:embed="rId2"/>
          <a:srcRect l="8211" t="12505" b="16141"/>
          <a:stretch>
            <a:fillRect/>
          </a:stretch>
        </p:blipFill>
        <p:spPr bwMode="auto">
          <a:xfrm>
            <a:off x="3385470" y="857232"/>
            <a:ext cx="2045005" cy="1214446"/>
          </a:xfrm>
          <a:prstGeom prst="rect">
            <a:avLst/>
          </a:prstGeom>
          <a:noFill/>
        </p:spPr>
      </p:pic>
      <p:sp>
        <p:nvSpPr>
          <p:cNvPr id="40963" name="Rectangle 3"/>
          <p:cNvSpPr>
            <a:spLocks noChangeArrowheads="1"/>
          </p:cNvSpPr>
          <p:nvPr/>
        </p:nvSpPr>
        <p:spPr bwMode="auto">
          <a:xfrm>
            <a:off x="214282" y="357166"/>
            <a:ext cx="8715436"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W lwiarni można podziwiać lwy rasy angolskiej, kota pustynnego oraz małego </a:t>
            </a:r>
          </a:p>
          <a:p>
            <a:pPr marL="0" marR="0" lvl="0" indent="449263" algn="l"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gryzonia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gundię</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dirty="0" smtClean="0">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W pawilonie dla małp z kolei mieszkają: makak rezus, gibbon czarny, gibbon czubaty, mandryl, wyjec czarny, gereza abisyńska,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patas</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rudy, szympans i orangutan.</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Ostatnim punktem zwiedzania są klatki dla ptaków drapieżnych i kuraków. Najciekawsze z nich to: sowa śnieżna, paw indyjski,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sępnik</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różowogłowy</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olśniak</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himalajski, orzeł stepowy, puchacz zwyczajny, puchacz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wirgiński</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uszatka i chluba zoo – kończący ptasią ekspozycje – kondor wielki.</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Podsumowując, zoo jest bogate w różnorodne gatunki zwierząt i każdy znajdzie coś ciekawego dla siebie.</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Wycieczka do Gdańskiego Ogrodu Zoologicznego zapewni niezwykłe spotkanie z różnymi zwierzętami, ale też dobrą zabawę i relaks na świeżym powietrzu.</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b="0" i="0" u="none" strike="noStrike" cap="none" normalizeH="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4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Tymoteusz Boguszewski, </a:t>
            </a:r>
            <a:r>
              <a:rPr kumimoji="0" lang="pl-PL" sz="14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ilustr</a:t>
            </a:r>
            <a:r>
              <a:rPr kumimoji="0" lang="pl-PL" sz="14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4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internet</a:t>
            </a:r>
            <a:endParaRPr kumimoji="0" lang="pl-PL" sz="14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57158" y="428604"/>
            <a:ext cx="8358246" cy="63248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rgbClr val="0070C0"/>
              </a:solidFill>
              <a:effectLst/>
              <a:latin typeface="Comic Sans MS" pitchFamily="66" charset="0"/>
              <a:ea typeface="Times New Roman" pitchFamily="18" charset="0"/>
              <a:cs typeface="Times New Roman" pitchFamily="18" charset="0"/>
            </a:endParaRPr>
          </a:p>
          <a:p>
            <a:r>
              <a:rPr lang="pl-PL" b="1" dirty="0" smtClean="0">
                <a:solidFill>
                  <a:srgbClr val="CCCC00"/>
                </a:solidFill>
              </a:rPr>
              <a:t>Pomyśl, rozwiąż, uśmiechnij się!</a:t>
            </a:r>
          </a:p>
          <a:p>
            <a:endParaRPr lang="pl-PL" dirty="0" smtClean="0">
              <a:solidFill>
                <a:srgbClr val="008000"/>
              </a:solidFill>
            </a:endParaRPr>
          </a:p>
          <a:p>
            <a:pPr lvl="0"/>
            <a:r>
              <a:rPr lang="pl-PL" dirty="0" smtClean="0"/>
              <a:t>	</a:t>
            </a:r>
          </a:p>
          <a:p>
            <a:pPr lvl="0"/>
            <a:r>
              <a:rPr lang="pl-PL" dirty="0" smtClean="0">
                <a:latin typeface="Arial Narrow" pitchFamily="34" charset="0"/>
                <a:cs typeface="Times New Roman" pitchFamily="18" charset="0"/>
              </a:rPr>
              <a:t>Wydrukuj i rozwiąż krzyżówkę autorstwa redakcji. Hasło odczytasz w pogrubionych kratkach. </a:t>
            </a:r>
          </a:p>
          <a:p>
            <a:pPr lvl="0"/>
            <a:endParaRPr lang="pl-PL" dirty="0" smtClean="0">
              <a:latin typeface="Arial Narrow" pitchFamily="34" charset="0"/>
              <a:cs typeface="Times New Roman" pitchFamily="18" charset="0"/>
            </a:endParaRPr>
          </a:p>
          <a:p>
            <a:pPr lvl="0"/>
            <a:r>
              <a:rPr lang="pl-PL" dirty="0" smtClean="0">
                <a:latin typeface="Arial Narrow" pitchFamily="34" charset="0"/>
              </a:rPr>
              <a:t>1. Kwiat podobny do słońca.</a:t>
            </a:r>
          </a:p>
          <a:p>
            <a:pPr lvl="0"/>
            <a:r>
              <a:rPr lang="pl-PL" dirty="0" smtClean="0">
                <a:latin typeface="Arial Narrow" pitchFamily="34" charset="0"/>
              </a:rPr>
              <a:t>2. Mały niebieski kwiatek z żółtym środkiem.</a:t>
            </a:r>
          </a:p>
          <a:p>
            <a:pPr lvl="0"/>
            <a:r>
              <a:rPr lang="pl-PL" dirty="0" smtClean="0">
                <a:latin typeface="Arial Narrow" pitchFamily="34" charset="0"/>
              </a:rPr>
              <a:t>3. Wyrasta z cebulki, zwiastun wiosny.</a:t>
            </a:r>
          </a:p>
          <a:p>
            <a:pPr lvl="0"/>
            <a:r>
              <a:rPr lang="pl-PL" dirty="0" smtClean="0">
                <a:latin typeface="Arial Narrow" pitchFamily="34" charset="0"/>
              </a:rPr>
              <a:t>4. Czerwony kwiat z delikatnymi płatkami, często rośnie w zbożu.</a:t>
            </a:r>
          </a:p>
          <a:p>
            <a:pPr lvl="0"/>
            <a:r>
              <a:rPr lang="pl-PL" dirty="0" smtClean="0">
                <a:latin typeface="Arial Narrow" pitchFamily="34" charset="0"/>
              </a:rPr>
              <a:t>5. Kłujące w doniczce.</a:t>
            </a:r>
          </a:p>
          <a:p>
            <a:pPr lvl="0"/>
            <a:r>
              <a:rPr lang="pl-PL" dirty="0" smtClean="0">
                <a:latin typeface="Arial Narrow" pitchFamily="34" charset="0"/>
              </a:rPr>
              <a:t>6. Inaczej storczyk.</a:t>
            </a:r>
          </a:p>
          <a:p>
            <a:pPr lvl="0"/>
            <a:r>
              <a:rPr lang="pl-PL" dirty="0" smtClean="0">
                <a:latin typeface="Arial Narrow" pitchFamily="34" charset="0"/>
              </a:rPr>
              <a:t>7. Zakwita w maju, intensywnie pachnie.</a:t>
            </a:r>
          </a:p>
          <a:p>
            <a:pPr lvl="0"/>
            <a:r>
              <a:rPr lang="pl-PL" dirty="0" smtClean="0">
                <a:latin typeface="Arial Narrow" pitchFamily="34" charset="0"/>
              </a:rPr>
              <a:t>8. Nazwa tego kwiatka rymuje się ze słowem </a:t>
            </a:r>
            <a:r>
              <a:rPr lang="pl-PL" i="1" dirty="0" smtClean="0">
                <a:latin typeface="Arial Narrow" pitchFamily="34" charset="0"/>
              </a:rPr>
              <a:t>aniołek</a:t>
            </a:r>
            <a:r>
              <a:rPr lang="pl-PL" dirty="0" smtClean="0">
                <a:latin typeface="Arial Narrow" pitchFamily="34" charset="0"/>
              </a:rPr>
              <a:t>.</a:t>
            </a:r>
          </a:p>
          <a:p>
            <a:pPr lvl="0"/>
            <a:r>
              <a:rPr lang="pl-PL" dirty="0" smtClean="0">
                <a:latin typeface="Arial Narrow" pitchFamily="34" charset="0"/>
              </a:rPr>
              <a:t>9. Kwiat ogrodowy, którego nazwa wywodzi się od miecza.</a:t>
            </a:r>
          </a:p>
          <a:p>
            <a:endParaRPr lang="pl-PL" dirty="0" smtClean="0">
              <a:latin typeface="Arial Narrow" pitchFamily="34" charset="0"/>
              <a:cs typeface="Times New Roman" pitchFamily="18" charset="0"/>
            </a:endParaRPr>
          </a:p>
          <a:p>
            <a:endParaRPr lang="pl-PL" dirty="0" smtClean="0">
              <a:latin typeface="Arial Narrow" pitchFamily="34" charset="0"/>
              <a:cs typeface="Times New Roman" pitchFamily="18" charset="0"/>
            </a:endParaRPr>
          </a:p>
          <a:p>
            <a:endParaRPr lang="pl-PL" dirty="0" smtClean="0">
              <a:latin typeface="Times New Roman" pitchFamily="18" charset="0"/>
              <a:cs typeface="Times New Roman" pitchFamily="18" charset="0"/>
            </a:endParaRPr>
          </a:p>
          <a:p>
            <a:endParaRPr lang="pl-PL"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mj-lt"/>
              <a:cs typeface="Times New Roman" pitchFamily="18" charset="0"/>
            </a:endParaRPr>
          </a:p>
          <a:p>
            <a:pPr>
              <a:lnSpc>
                <a:spcPct val="150000"/>
              </a:lnSpc>
            </a:pPr>
            <a:endParaRPr lang="pl-PL" dirty="0" smtClean="0"/>
          </a:p>
          <a:p>
            <a:pPr marL="0" marR="0" lvl="0" indent="0" algn="l" defTabSz="914400" rtl="0" eaLnBrk="0" fontAlgn="base" latinLnBrk="0" hangingPunct="0">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9" name="Rectangle 9"/>
          <p:cNvSpPr>
            <a:spLocks noChangeArrowheads="1"/>
          </p:cNvSpPr>
          <p:nvPr/>
        </p:nvSpPr>
        <p:spPr bwMode="auto">
          <a:xfrm>
            <a:off x="313152" y="357167"/>
            <a:ext cx="8358246" cy="2139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pl-PL" dirty="0" smtClean="0">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857224" y="1000108"/>
          <a:ext cx="7500994" cy="4572036"/>
        </p:xfrm>
        <a:graphic>
          <a:graphicData uri="http://schemas.openxmlformats.org/drawingml/2006/table">
            <a:tbl>
              <a:tblPr/>
              <a:tblGrid>
                <a:gridCol w="386950"/>
                <a:gridCol w="444480"/>
                <a:gridCol w="444480"/>
                <a:gridCol w="444480"/>
                <a:gridCol w="444480"/>
                <a:gridCol w="446056"/>
                <a:gridCol w="445268"/>
                <a:gridCol w="444480"/>
                <a:gridCol w="444480"/>
                <a:gridCol w="444480"/>
                <a:gridCol w="444480"/>
                <a:gridCol w="444480"/>
                <a:gridCol w="444480"/>
                <a:gridCol w="444480"/>
                <a:gridCol w="444480"/>
                <a:gridCol w="444480"/>
                <a:gridCol w="444480"/>
              </a:tblGrid>
              <a:tr h="508004">
                <a:tc>
                  <a:txBody>
                    <a:bodyPr/>
                    <a:lstStyle/>
                    <a:p>
                      <a:pPr algn="just">
                        <a:lnSpc>
                          <a:spcPct val="150000"/>
                        </a:lnSpc>
                        <a:spcAft>
                          <a:spcPts val="0"/>
                        </a:spcAft>
                        <a:tabLst>
                          <a:tab pos="4221480" algn="l"/>
                        </a:tabLst>
                      </a:pPr>
                      <a:endParaRPr lang="pl-PL" sz="1400" dirty="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r>
                        <a:rPr lang="pl-PL" sz="1400">
                          <a:latin typeface="Times New Roman"/>
                          <a:ea typeface="Times New Roman"/>
                          <a:cs typeface="Times New Roman"/>
                        </a:rPr>
                        <a:t>1.</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r>
              <a:tr h="508004">
                <a:tc>
                  <a:txBody>
                    <a:bodyPr/>
                    <a:lstStyle/>
                    <a:p>
                      <a:pPr algn="just">
                        <a:lnSpc>
                          <a:spcPct val="150000"/>
                        </a:lnSpc>
                        <a:spcAft>
                          <a:spcPts val="0"/>
                        </a:spcAft>
                        <a:tabLst>
                          <a:tab pos="4221480" algn="l"/>
                        </a:tabLst>
                      </a:pPr>
                      <a:r>
                        <a:rPr lang="pl-PL" sz="1400">
                          <a:latin typeface="Times New Roman"/>
                          <a:ea typeface="Times New Roman"/>
                          <a:cs typeface="Times New Roman"/>
                        </a:rPr>
                        <a:t>2.</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100" dirty="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r>
              <a:tr h="508004">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r>
                        <a:rPr lang="pl-PL" sz="1400">
                          <a:latin typeface="Times New Roman"/>
                          <a:ea typeface="Times New Roman"/>
                          <a:cs typeface="Times New Roman"/>
                        </a:rPr>
                        <a:t>3.</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r>
              <a:tr h="508004">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r>
                        <a:rPr lang="pl-PL" sz="1400">
                          <a:latin typeface="Times New Roman"/>
                          <a:ea typeface="Times New Roman"/>
                          <a:cs typeface="Times New Roman"/>
                        </a:rPr>
                        <a:t>4.</a:t>
                      </a:r>
                      <a:endParaRPr lang="pl-PL" sz="1100">
                        <a:latin typeface="Calibri"/>
                        <a:ea typeface="Times New Roman"/>
                        <a:cs typeface="Times New Roman"/>
                      </a:endParaRPr>
                    </a:p>
                  </a:txBody>
                  <a:tcPr marL="68580" marR="6858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r>
              <a:tr h="508004">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r>
                        <a:rPr lang="pl-PL" sz="1400">
                          <a:latin typeface="Times New Roman"/>
                          <a:ea typeface="Times New Roman"/>
                          <a:cs typeface="Times New Roman"/>
                        </a:rPr>
                        <a:t>5.</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508004">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r>
                        <a:rPr lang="pl-PL" sz="1400">
                          <a:latin typeface="Times New Roman"/>
                          <a:ea typeface="Times New Roman"/>
                          <a:cs typeface="Times New Roman"/>
                        </a:rPr>
                        <a:t>6.</a:t>
                      </a:r>
                      <a:endParaRPr lang="pl-PL" sz="1100">
                        <a:latin typeface="Calibri"/>
                        <a:ea typeface="Times New Roman"/>
                        <a:cs typeface="Times New Roman"/>
                      </a:endParaRPr>
                    </a:p>
                  </a:txBody>
                  <a:tcPr marL="68580" marR="68580" marT="0"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8004">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r>
                        <a:rPr lang="pl-PL" sz="1400">
                          <a:latin typeface="Times New Roman"/>
                          <a:ea typeface="Times New Roman"/>
                          <a:cs typeface="Times New Roman"/>
                        </a:rPr>
                        <a:t>7.</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508004">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Aft>
                          <a:spcPts val="0"/>
                        </a:spcAft>
                        <a:tabLst>
                          <a:tab pos="4221480" algn="l"/>
                        </a:tabLst>
                      </a:pPr>
                      <a:r>
                        <a:rPr lang="pl-PL" sz="1400">
                          <a:latin typeface="Times New Roman"/>
                          <a:ea typeface="Times New Roman"/>
                          <a:cs typeface="Times New Roman"/>
                        </a:rPr>
                        <a:t>8.</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r>
              <a:tr h="508004">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r>
                        <a:rPr lang="pl-PL" sz="1400">
                          <a:latin typeface="Times New Roman"/>
                          <a:ea typeface="Times New Roman"/>
                          <a:cs typeface="Times New Roman"/>
                        </a:rPr>
                        <a:t>9.</a:t>
                      </a:r>
                      <a:endParaRPr lang="pl-PL" sz="1100">
                        <a:latin typeface="Calibri"/>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spcAft>
                          <a:spcPts val="0"/>
                        </a:spcAft>
                        <a:tabLst>
                          <a:tab pos="4221480" algn="l"/>
                        </a:tabLst>
                      </a:pPr>
                      <a:endParaRPr lang="pl-PL"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100">
                        <a:latin typeface="Calibri"/>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a:lnSpc>
                          <a:spcPct val="150000"/>
                        </a:lnSpc>
                        <a:spcAft>
                          <a:spcPts val="0"/>
                        </a:spcAft>
                        <a:tabLst>
                          <a:tab pos="4221480" algn="l"/>
                        </a:tabLst>
                      </a:pPr>
                      <a:endParaRPr lang="pl-PL" sz="1400">
                        <a:latin typeface="Times New Roman"/>
                        <a:ea typeface="Times New Roman"/>
                        <a:cs typeface="Times New Roman"/>
                      </a:endParaRPr>
                    </a:p>
                  </a:txBody>
                  <a:tcPr marL="68580" marR="68580" marT="0" marB="0">
                    <a:lnL>
                      <a:noFill/>
                    </a:lnL>
                    <a:lnR>
                      <a:noFill/>
                    </a:lnR>
                    <a:lnT>
                      <a:noFill/>
                    </a:lnT>
                    <a:lnB>
                      <a:noFill/>
                    </a:lnB>
                  </a:tcPr>
                </a:tc>
                <a:tc>
                  <a:txBody>
                    <a:bodyPr/>
                    <a:lstStyle/>
                    <a:p>
                      <a:pPr algn="just">
                        <a:lnSpc>
                          <a:spcPct val="150000"/>
                        </a:lnSpc>
                        <a:spcAft>
                          <a:spcPts val="0"/>
                        </a:spcAft>
                        <a:tabLst>
                          <a:tab pos="4221480" algn="l"/>
                        </a:tabLst>
                      </a:pPr>
                      <a:endParaRPr lang="pl-PL" sz="1400"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57158" y="571480"/>
            <a:ext cx="835824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pl-PL"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099" name="Rectangle 3"/>
          <p:cNvSpPr>
            <a:spLocks noChangeArrowheads="1"/>
          </p:cNvSpPr>
          <p:nvPr/>
        </p:nvSpPr>
        <p:spPr bwMode="auto">
          <a:xfrm>
            <a:off x="0" y="1173162"/>
            <a:ext cx="9144000" cy="5386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pl-PL"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pl-PL"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3074" name="Rectangle 2"/>
          <p:cNvSpPr>
            <a:spLocks noChangeArrowheads="1"/>
          </p:cNvSpPr>
          <p:nvPr/>
        </p:nvSpPr>
        <p:spPr bwMode="auto">
          <a:xfrm>
            <a:off x="714348" y="428604"/>
            <a:ext cx="8215370" cy="18928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65163" algn="l"/>
              </a:tabLst>
            </a:pPr>
            <a:endParaRPr kumimoji="0" lang="pl-PL" b="0" i="0" u="none" strike="noStrike" cap="none" normalizeH="0" baseline="0" dirty="0" smtClean="0">
              <a:ln>
                <a:noFill/>
              </a:ln>
              <a:solidFill>
                <a:srgbClr val="222222"/>
              </a:solidFill>
              <a:effectLst/>
              <a:latin typeface="Arial Narrow" pitchFamily="34" charset="0"/>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tab pos="665163" algn="l"/>
              </a:tabLst>
            </a:pPr>
            <a:r>
              <a:rPr kumimoji="0" lang="pl-PL" b="0" i="0" u="none" strike="noStrike" cap="none" normalizeH="0" baseline="0" dirty="0" smtClean="0">
                <a:ln>
                  <a:noFill/>
                </a:ln>
                <a:solidFill>
                  <a:srgbClr val="222222"/>
                </a:solidFill>
                <a:effectLst/>
                <a:latin typeface="Arial Narrow" pitchFamily="34" charset="0"/>
                <a:ea typeface="Times New Roman" pitchFamily="18" charset="0"/>
                <a:cs typeface="Times New Roman" pitchFamily="18" charset="0"/>
              </a:rPr>
              <a:t>     Właściciel gospodarstwa agroturystycznego zwraca się do turysty:</a:t>
            </a:r>
            <a:br>
              <a:rPr kumimoji="0" lang="pl-PL" b="0" i="0" u="none" strike="noStrike" cap="none" normalizeH="0" baseline="0" dirty="0" smtClean="0">
                <a:ln>
                  <a:noFill/>
                </a:ln>
                <a:solidFill>
                  <a:srgbClr val="222222"/>
                </a:solidFill>
                <a:effectLst/>
                <a:latin typeface="Arial Narrow" pitchFamily="34" charset="0"/>
                <a:ea typeface="Times New Roman" pitchFamily="18" charset="0"/>
                <a:cs typeface="Times New Roman" pitchFamily="18" charset="0"/>
              </a:rPr>
            </a:br>
            <a:r>
              <a:rPr kumimoji="0" lang="pl-PL" b="0" i="0" u="none" strike="noStrike" cap="none" normalizeH="0" baseline="0" dirty="0" smtClean="0">
                <a:ln>
                  <a:noFill/>
                </a:ln>
                <a:solidFill>
                  <a:srgbClr val="222222"/>
                </a:solidFill>
                <a:effectLst/>
                <a:latin typeface="Arial Narrow" pitchFamily="34" charset="0"/>
                <a:ea typeface="Times New Roman" pitchFamily="18" charset="0"/>
                <a:cs typeface="Times New Roman" pitchFamily="18" charset="0"/>
              </a:rPr>
              <a:t>- Tutaj co rano będzie pana budziło pianie koguta.</a:t>
            </a:r>
            <a:br>
              <a:rPr kumimoji="0" lang="pl-PL" b="0" i="0" u="none" strike="noStrike" cap="none" normalizeH="0" baseline="0" dirty="0" smtClean="0">
                <a:ln>
                  <a:noFill/>
                </a:ln>
                <a:solidFill>
                  <a:srgbClr val="222222"/>
                </a:solidFill>
                <a:effectLst/>
                <a:latin typeface="Arial Narrow" pitchFamily="34" charset="0"/>
                <a:ea typeface="Times New Roman" pitchFamily="18" charset="0"/>
                <a:cs typeface="Times New Roman" pitchFamily="18" charset="0"/>
              </a:rPr>
            </a:br>
            <a:r>
              <a:rPr kumimoji="0" lang="pl-PL" b="0" i="0" u="none" strike="noStrike" cap="none" normalizeH="0" baseline="0" dirty="0" smtClean="0">
                <a:ln>
                  <a:noFill/>
                </a:ln>
                <a:solidFill>
                  <a:srgbClr val="222222"/>
                </a:solidFill>
                <a:effectLst/>
                <a:latin typeface="Arial Narrow" pitchFamily="34" charset="0"/>
                <a:ea typeface="Times New Roman" pitchFamily="18" charset="0"/>
                <a:cs typeface="Times New Roman" pitchFamily="18" charset="0"/>
              </a:rPr>
              <a:t>- To niech go pan nastawi na dziesiątą!</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65163" algn="l"/>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3" name="Obraz 1" descr="Znalezione obrazy dla zapytania usmiech"/>
          <p:cNvPicPr>
            <a:picLocks noChangeAspect="1" noChangeArrowheads="1"/>
          </p:cNvPicPr>
          <p:nvPr/>
        </p:nvPicPr>
        <p:blipFill>
          <a:blip r:embed="rId2" cstate="print"/>
          <a:srcRect/>
          <a:stretch>
            <a:fillRect/>
          </a:stretch>
        </p:blipFill>
        <p:spPr bwMode="auto">
          <a:xfrm>
            <a:off x="214282" y="642918"/>
            <a:ext cx="617538" cy="617538"/>
          </a:xfrm>
          <a:prstGeom prst="rect">
            <a:avLst/>
          </a:prstGeom>
          <a:noFill/>
        </p:spPr>
      </p:pic>
      <p:sp>
        <p:nvSpPr>
          <p:cNvPr id="2" name="Rectangle 3"/>
          <p:cNvSpPr>
            <a:spLocks noChangeArrowheads="1"/>
          </p:cNvSpPr>
          <p:nvPr/>
        </p:nvSpPr>
        <p:spPr bwMode="auto">
          <a:xfrm rot="10800000" flipV="1">
            <a:off x="857224" y="1564217"/>
            <a:ext cx="7929618"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endParaRPr lang="pl-PL" dirty="0" smtClean="0">
              <a:latin typeface="Arial Narrow" pitchFamily="34" charset="0"/>
              <a:ea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Kowalski pyta kolegę:</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Dokąd w tym roku wyjedziecie na wakacje?</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W ubiegłym roku byliśmy na wycieczce dookoła świata, więc teraz wybierzemy się gdzie indziej.</a:t>
            </a:r>
          </a:p>
          <a:p>
            <a:pPr marL="0" marR="0" lvl="0" indent="0" algn="l" defTabSz="914400" rtl="0" eaLnBrk="0" fontAlgn="base" latinLnBrk="0" hangingPunct="0">
              <a:lnSpc>
                <a:spcPct val="100000"/>
              </a:lnSpc>
              <a:spcBef>
                <a:spcPct val="0"/>
              </a:spcBef>
              <a:spcAft>
                <a:spcPct val="0"/>
              </a:spcAft>
              <a:buClrTx/>
              <a:buSzTx/>
              <a:buFontTx/>
              <a:buChar char="-"/>
              <a:tabLst/>
            </a:pPr>
            <a:endParaRPr lang="pl-PL" dirty="0" smtClean="0">
              <a:latin typeface="Arial Narrow"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pl-PL" b="0" i="0" u="none" strike="noStrike" cap="none" normalizeH="0" baseline="0" dirty="0" smtClean="0">
              <a:ln>
                <a:noFill/>
              </a:ln>
              <a:solidFill>
                <a:schemeClr val="tx1"/>
              </a:solidFill>
              <a:effectLst/>
              <a:latin typeface="Arial Narrow"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4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źródło żartów i rys.: </a:t>
            </a:r>
            <a:r>
              <a:rPr kumimoji="0" lang="pl-PL" sz="14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internet</a:t>
            </a:r>
            <a:endParaRPr kumimoji="0" lang="pl-PL" sz="14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8" name="Obraz 1" descr="Znalezione obrazy dla zapytania usmiech"/>
          <p:cNvPicPr>
            <a:picLocks noChangeAspect="1" noChangeArrowheads="1"/>
          </p:cNvPicPr>
          <p:nvPr/>
        </p:nvPicPr>
        <p:blipFill>
          <a:blip r:embed="rId2" cstate="print"/>
          <a:srcRect/>
          <a:stretch>
            <a:fillRect/>
          </a:stretch>
        </p:blipFill>
        <p:spPr bwMode="auto">
          <a:xfrm>
            <a:off x="214282" y="2428868"/>
            <a:ext cx="617538" cy="617538"/>
          </a:xfrm>
          <a:prstGeom prst="rect">
            <a:avLst/>
          </a:prstGeom>
          <a:noFill/>
        </p:spPr>
      </p:pic>
      <p:pic>
        <p:nvPicPr>
          <p:cNvPr id="9" name="Obraz 8" descr="Znalezione obrazy dla zapytania sÅoÅce rysunek"/>
          <p:cNvPicPr/>
          <p:nvPr/>
        </p:nvPicPr>
        <p:blipFill>
          <a:blip r:embed="rId3"/>
          <a:srcRect/>
          <a:stretch>
            <a:fillRect/>
          </a:stretch>
        </p:blipFill>
        <p:spPr bwMode="auto">
          <a:xfrm>
            <a:off x="3286116" y="4286256"/>
            <a:ext cx="2438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57158" y="5715016"/>
            <a:ext cx="8429684" cy="954107"/>
          </a:xfrm>
          <a:prstGeom prst="rect">
            <a:avLst/>
          </a:prstGeom>
        </p:spPr>
        <p:txBody>
          <a:bodyPr wrap="square">
            <a:spAutoFit/>
          </a:bodyPr>
          <a:lstStyle/>
          <a:p>
            <a:r>
              <a:rPr lang="pl-PL" sz="1400" dirty="0" err="1" smtClean="0">
                <a:latin typeface="Times New Roman" pitchFamily="18" charset="0"/>
                <a:cs typeface="Times New Roman" pitchFamily="18" charset="0"/>
              </a:rPr>
              <a:t>KumamNewsa</a:t>
            </a:r>
            <a:r>
              <a:rPr lang="pl-PL" sz="1400" dirty="0" smtClean="0">
                <a:latin typeface="Times New Roman" pitchFamily="18" charset="0"/>
                <a:cs typeface="Times New Roman" pitchFamily="18" charset="0"/>
              </a:rPr>
              <a:t>; </a:t>
            </a:r>
            <a:r>
              <a:rPr lang="pl-PL" sz="1400" dirty="0" err="1" smtClean="0">
                <a:latin typeface="Times New Roman" pitchFamily="18" charset="0"/>
                <a:cs typeface="Times New Roman" pitchFamily="18" charset="0"/>
              </a:rPr>
              <a:t>e-mail:kumamanewsa@gmail.com</a:t>
            </a:r>
            <a:endParaRPr lang="pl-PL" sz="1400" dirty="0" smtClean="0">
              <a:latin typeface="Times New Roman" pitchFamily="18" charset="0"/>
              <a:cs typeface="Times New Roman" pitchFamily="18" charset="0"/>
            </a:endParaRPr>
          </a:p>
          <a:p>
            <a:r>
              <a:rPr lang="pl-PL" sz="1400" dirty="0" smtClean="0">
                <a:latin typeface="Times New Roman" pitchFamily="18" charset="0"/>
                <a:cs typeface="Times New Roman" pitchFamily="18" charset="0"/>
              </a:rPr>
              <a:t>Zespół redakcyjny: Nikola Góra, Joanna </a:t>
            </a:r>
            <a:r>
              <a:rPr lang="pl-PL" sz="1400" dirty="0" err="1" smtClean="0">
                <a:latin typeface="Times New Roman" pitchFamily="18" charset="0"/>
                <a:cs typeface="Times New Roman" pitchFamily="18" charset="0"/>
              </a:rPr>
              <a:t>Hojczyk</a:t>
            </a:r>
            <a:r>
              <a:rPr lang="pl-PL" sz="1400" dirty="0" smtClean="0">
                <a:latin typeface="Times New Roman" pitchFamily="18" charset="0"/>
                <a:cs typeface="Times New Roman" pitchFamily="18" charset="0"/>
              </a:rPr>
              <a:t>, Nikola Kuczyńska, Amelia Przewoźnik, Tymoteusz Boguszewski.</a:t>
            </a:r>
          </a:p>
          <a:p>
            <a:r>
              <a:rPr lang="pl-PL" sz="1400" dirty="0" smtClean="0">
                <a:latin typeface="Times New Roman" pitchFamily="18" charset="0"/>
                <a:cs typeface="Times New Roman" pitchFamily="18" charset="0"/>
              </a:rPr>
              <a:t>opiekunki: Iwona </a:t>
            </a:r>
            <a:r>
              <a:rPr lang="pl-PL" sz="1400" dirty="0" err="1" smtClean="0">
                <a:latin typeface="Times New Roman" pitchFamily="18" charset="0"/>
                <a:cs typeface="Times New Roman" pitchFamily="18" charset="0"/>
              </a:rPr>
              <a:t>Perużyńska</a:t>
            </a:r>
            <a:r>
              <a:rPr lang="pl-PL" sz="1400" dirty="0" smtClean="0">
                <a:latin typeface="Times New Roman" pitchFamily="18" charset="0"/>
                <a:cs typeface="Times New Roman" pitchFamily="18" charset="0"/>
              </a:rPr>
              <a:t>, Magdalena Jankowska-Potrząsaj</a:t>
            </a:r>
          </a:p>
        </p:txBody>
      </p:sp>
      <p:sp>
        <p:nvSpPr>
          <p:cNvPr id="2" name="Rectangle 1"/>
          <p:cNvSpPr>
            <a:spLocks noChangeArrowheads="1"/>
          </p:cNvSpPr>
          <p:nvPr/>
        </p:nvSpPr>
        <p:spPr bwMode="auto">
          <a:xfrm>
            <a:off x="6715140" y="4746790"/>
            <a:ext cx="135732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pl-PL" sz="1000"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pl-PL"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E-kolorowanki.eu</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9" name="Rectangle 1"/>
          <p:cNvSpPr>
            <a:spLocks noChangeArrowheads="1"/>
          </p:cNvSpPr>
          <p:nvPr/>
        </p:nvSpPr>
        <p:spPr bwMode="auto">
          <a:xfrm>
            <a:off x="285720" y="214291"/>
            <a:ext cx="864399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184775" algn="l"/>
              </a:tabLst>
            </a:pPr>
            <a:r>
              <a:rPr kumimoji="0" lang="pl-PL" sz="1600" b="1" i="0" u="none" strike="noStrike" cap="none" normalizeH="0" baseline="0" dirty="0" smtClean="0">
                <a:ln>
                  <a:noFill/>
                </a:ln>
                <a:solidFill>
                  <a:srgbClr val="CCCC00"/>
                </a:solidFill>
                <a:effectLst/>
                <a:latin typeface="Times New Roman" pitchFamily="18" charset="0"/>
                <a:ea typeface="Times New Roman" pitchFamily="18" charset="0"/>
                <a:cs typeface="Times New Roman" pitchFamily="18" charset="0"/>
              </a:rPr>
              <a:t>Ćwiczenie spostrzegawczości</a:t>
            </a:r>
          </a:p>
          <a:p>
            <a:pPr marL="0" marR="0" lvl="0" indent="0" algn="ctr" defTabSz="914400" rtl="0" eaLnBrk="0" fontAlgn="base" latinLnBrk="0" hangingPunct="0">
              <a:lnSpc>
                <a:spcPct val="100000"/>
              </a:lnSpc>
              <a:spcBef>
                <a:spcPct val="0"/>
              </a:spcBef>
              <a:spcAft>
                <a:spcPct val="0"/>
              </a:spcAft>
              <a:buClrTx/>
              <a:buSzTx/>
              <a:buFontTx/>
              <a:buNone/>
              <a:tabLst>
                <a:tab pos="5184775" algn="l"/>
              </a:tabLst>
            </a:pPr>
            <a:endParaRPr lang="pl-PL" sz="600" dirty="0" smtClean="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184775" algn="l"/>
              </a:tabLst>
            </a:pPr>
            <a:r>
              <a:rPr kumimoji="0" lang="pl-PL" sz="14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Znajdź 10 różnic między obrazkami</a:t>
            </a:r>
            <a:endParaRPr kumimoji="0" lang="pl-PL" sz="1400" b="0" i="0" u="none" strike="noStrike" cap="none" normalizeH="0" baseline="0" dirty="0" smtClean="0">
              <a:ln>
                <a:noFill/>
              </a:ln>
              <a:solidFill>
                <a:schemeClr val="tx1"/>
              </a:solidFill>
              <a:effectLst/>
              <a:latin typeface="Arial Narrow" pitchFamily="34" charset="0"/>
              <a:cs typeface="Arial" pitchFamily="34" charset="0"/>
            </a:endParaRPr>
          </a:p>
        </p:txBody>
      </p:sp>
      <p:pic>
        <p:nvPicPr>
          <p:cNvPr id="5" name="Obraz 4" descr="Kolorowanka odnajdÅº rÃ³Å¼nice"/>
          <p:cNvPicPr/>
          <p:nvPr/>
        </p:nvPicPr>
        <p:blipFill>
          <a:blip r:embed="rId2"/>
          <a:srcRect t="12981"/>
          <a:stretch>
            <a:fillRect/>
          </a:stretch>
        </p:blipFill>
        <p:spPr bwMode="auto">
          <a:xfrm>
            <a:off x="2786050" y="928670"/>
            <a:ext cx="3571900" cy="48577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20" y="285728"/>
            <a:ext cx="8501122"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b="1" dirty="0" smtClean="0">
                <a:solidFill>
                  <a:srgbClr val="CCCC00"/>
                </a:solidFill>
              </a:rPr>
              <a:t>Drodzy Czytelnicy!</a:t>
            </a:r>
            <a:r>
              <a:rPr lang="pl-PL" sz="2000" dirty="0" smtClean="0">
                <a:solidFill>
                  <a:srgbClr val="CCCC00"/>
                </a:solidFill>
              </a:rPr>
              <a:t> </a:t>
            </a:r>
          </a:p>
          <a:p>
            <a:r>
              <a:rPr lang="pl-PL" sz="2000" b="1" dirty="0" smtClean="0"/>
              <a:t> </a:t>
            </a:r>
            <a:endParaRPr lang="pl-PL" sz="2000" dirty="0" smtClean="0"/>
          </a:p>
          <a:p>
            <a:r>
              <a:rPr lang="pl-PL" sz="2000" dirty="0" smtClean="0">
                <a:latin typeface="Arial Narrow" pitchFamily="34" charset="0"/>
              </a:rPr>
              <a:t>	Zapraszamy do lektury 12. numeru gazety szkolnej. A w nim twórczość czwartoklasistów, ciekawy wywiad z panem Witoldem </a:t>
            </a:r>
            <a:r>
              <a:rPr lang="pl-PL" sz="2000" dirty="0" err="1" smtClean="0">
                <a:latin typeface="Arial Narrow" pitchFamily="34" charset="0"/>
              </a:rPr>
              <a:t>Wałaszewskim</a:t>
            </a:r>
            <a:r>
              <a:rPr lang="pl-PL" sz="2000" dirty="0" smtClean="0">
                <a:latin typeface="Arial Narrow" pitchFamily="34" charset="0"/>
              </a:rPr>
              <a:t>, sprawozdania ze szkolnych wydarzeń, podsumowanie egzaminów gimnazjalnych. Zachęcamy do przeczytania artykułu </a:t>
            </a:r>
            <a:r>
              <a:rPr lang="pl-PL" sz="2000" dirty="0" err="1" smtClean="0">
                <a:latin typeface="Arial Narrow" pitchFamily="34" charset="0"/>
              </a:rPr>
              <a:t>Tymka</a:t>
            </a:r>
            <a:r>
              <a:rPr lang="pl-PL" sz="2000" dirty="0" smtClean="0">
                <a:latin typeface="Arial Narrow" pitchFamily="34" charset="0"/>
              </a:rPr>
              <a:t> o gdańskim zoo i </a:t>
            </a:r>
            <a:r>
              <a:rPr lang="pl-PL" sz="2000" dirty="0" err="1" smtClean="0">
                <a:latin typeface="Arial Narrow" pitchFamily="34" charset="0"/>
              </a:rPr>
              <a:t>papugarni</a:t>
            </a:r>
            <a:r>
              <a:rPr lang="pl-PL" sz="2000" dirty="0" smtClean="0">
                <a:latin typeface="Arial Narrow" pitchFamily="34" charset="0"/>
              </a:rPr>
              <a:t> w Słupsku. Może ktoś w czasie wakacji tam zajrzy? </a:t>
            </a:r>
          </a:p>
          <a:p>
            <a:r>
              <a:rPr lang="pl-PL" sz="2000" dirty="0" smtClean="0">
                <a:latin typeface="Arial Narrow" pitchFamily="34" charset="0"/>
              </a:rPr>
              <a:t>	W bieżącym numerze gazety polecamy też książki Pawła </a:t>
            </a:r>
            <a:r>
              <a:rPr lang="pl-PL" sz="2000" dirty="0" err="1" smtClean="0">
                <a:latin typeface="Arial Narrow" pitchFamily="34" charset="0"/>
              </a:rPr>
              <a:t>Beręsewicza</a:t>
            </a:r>
            <a:r>
              <a:rPr lang="pl-PL" sz="2000" dirty="0" smtClean="0">
                <a:latin typeface="Arial Narrow" pitchFamily="34" charset="0"/>
              </a:rPr>
              <a:t>. Uczniowie, po przeczytaniu ich, napisali krótkie recenzje. Warto poznać te publikacje, bo książki to przecież znakomity sposób na nudę. Redakcja ,,</a:t>
            </a:r>
            <a:r>
              <a:rPr lang="pl-PL" sz="2000" dirty="0" err="1" smtClean="0">
                <a:latin typeface="Arial Narrow" pitchFamily="34" charset="0"/>
              </a:rPr>
              <a:t>KumamNewsa</a:t>
            </a:r>
            <a:r>
              <a:rPr lang="pl-PL" sz="2000" dirty="0" smtClean="0">
                <a:latin typeface="Arial Narrow" pitchFamily="34" charset="0"/>
              </a:rPr>
              <a:t>” dba o rozrywkę umysłową Czytelników i zachęca, aby  rozwiązać krzyżówkę (hasło związane z książkami Pawła </a:t>
            </a:r>
            <a:r>
              <a:rPr lang="pl-PL" sz="2000" dirty="0" err="1" smtClean="0">
                <a:latin typeface="Arial Narrow" pitchFamily="34" charset="0"/>
              </a:rPr>
              <a:t>Beręsewicza</a:t>
            </a:r>
            <a:r>
              <a:rPr lang="pl-PL" sz="2000" dirty="0" smtClean="0">
                <a:latin typeface="Arial Narrow" pitchFamily="34" charset="0"/>
              </a:rPr>
              <a:t>) i znaleźć różnice między obrazkami. W gazecie prezentuje swoje zdjęcia Nikola Góra. Są one wiosenną ilustracją do wierszy. </a:t>
            </a:r>
          </a:p>
          <a:p>
            <a:r>
              <a:rPr lang="pl-PL" sz="2000" dirty="0" smtClean="0">
                <a:latin typeface="Arial Narrow" pitchFamily="34" charset="0"/>
              </a:rPr>
              <a:t>	Wakacje zbliżają się szybkim krokiem, dlatego 12. numer gazety jest ostatnim w tym roku szkolnym. Wszystkim Czytelnikom życzymy słonecznych i bezpiecznych wakacji. </a:t>
            </a:r>
          </a:p>
          <a:p>
            <a:r>
              <a:rPr lang="pl-PL" sz="2000" dirty="0" smtClean="0">
                <a:latin typeface="Arial Narrow" pitchFamily="34" charset="0"/>
              </a:rPr>
              <a:t>Do spotkania na naszych łamach w nowym roku szkolnym. </a:t>
            </a:r>
          </a:p>
          <a:p>
            <a:r>
              <a:rPr lang="pl-PL" sz="2000" dirty="0" smtClean="0">
                <a:latin typeface="Arial Narrow" pitchFamily="34" charset="0"/>
              </a:rPr>
              <a:t> </a:t>
            </a:r>
          </a:p>
          <a:p>
            <a:r>
              <a:rPr lang="pl-PL" sz="2000" dirty="0" smtClean="0">
                <a:latin typeface="Arial Narrow" pitchFamily="34" charset="0"/>
              </a:rPr>
              <a:t>  								 redakcja</a:t>
            </a:r>
          </a:p>
          <a:p>
            <a:r>
              <a:rPr lang="pl-PL" sz="2000" dirty="0" smtClean="0"/>
              <a:t> </a:t>
            </a:r>
            <a:endParaRPr lang="pl-PL"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42844" y="357166"/>
            <a:ext cx="8715436" cy="6771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703638" algn="l"/>
              </a:tabLst>
            </a:pPr>
            <a:r>
              <a:rPr kumimoji="0" lang="pl-PL" sz="2000" b="1" i="0" u="none" strike="noStrike" cap="none" normalizeH="0" baseline="0" dirty="0" smtClean="0">
                <a:ln>
                  <a:noFill/>
                </a:ln>
                <a:solidFill>
                  <a:srgbClr val="CCCC00"/>
                </a:solidFill>
                <a:effectLst/>
                <a:latin typeface="Times New Roman" pitchFamily="18" charset="0"/>
                <a:ea typeface="Times New Roman" pitchFamily="18" charset="0"/>
                <a:cs typeface="Times New Roman" pitchFamily="18" charset="0"/>
              </a:rPr>
              <a:t>Aktualności  </a:t>
            </a:r>
            <a:r>
              <a:rPr kumimoji="0" lang="pl-PL" sz="1600" b="1" i="0" u="none" strike="noStrike" cap="none" normalizeH="0" baseline="0" dirty="0" smtClean="0">
                <a:ln>
                  <a:noFill/>
                </a:ln>
                <a:solidFill>
                  <a:srgbClr val="CCCC00"/>
                </a:solidFill>
                <a:effectLst/>
                <a:latin typeface="Times New Roman" pitchFamily="18" charset="0"/>
                <a:ea typeface="Times New Roman" pitchFamily="18" charset="0"/>
                <a:cs typeface="Times New Roman" pitchFamily="18" charset="0"/>
              </a:rPr>
              <a:t>        </a:t>
            </a:r>
            <a:endParaRPr kumimoji="0" lang="pl-PL" sz="1200" b="0" i="0" u="none" strike="noStrike" cap="none" normalizeH="0" baseline="0" dirty="0" smtClean="0">
              <a:ln>
                <a:noFill/>
              </a:ln>
              <a:solidFill>
                <a:srgbClr val="CCCC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03638" algn="l"/>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428596" y="857232"/>
            <a:ext cx="8215370" cy="49244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sz="2000" b="1" i="1" dirty="0" smtClean="0">
                <a:latin typeface="Arial Narrow" pitchFamily="34" charset="0"/>
              </a:rPr>
              <a:t>Egzaminy gimnazjalne – podsumowanie</a:t>
            </a:r>
            <a:endParaRPr lang="pl-PL" sz="2000" dirty="0" smtClean="0">
              <a:latin typeface="Arial Narrow" pitchFamily="34" charset="0"/>
            </a:endParaRPr>
          </a:p>
          <a:p>
            <a:r>
              <a:rPr lang="pl-PL" sz="2000" dirty="0" smtClean="0">
                <a:latin typeface="Arial Narrow" pitchFamily="34" charset="0"/>
              </a:rPr>
              <a:t>	W dniach 18-20 kwietnia 2018 r. odbyły się egzaminy </a:t>
            </a:r>
          </a:p>
          <a:p>
            <a:r>
              <a:rPr lang="pl-PL" sz="2000" dirty="0" smtClean="0">
                <a:latin typeface="Arial Narrow" pitchFamily="34" charset="0"/>
              </a:rPr>
              <a:t>gimnazjalne. Pierwszego dnia zmierzyliśmy się z częścią </a:t>
            </a:r>
          </a:p>
          <a:p>
            <a:r>
              <a:rPr lang="pl-PL" sz="2000" dirty="0" smtClean="0">
                <a:latin typeface="Arial Narrow" pitchFamily="34" charset="0"/>
              </a:rPr>
              <a:t>humanistyczną – historią i </a:t>
            </a:r>
            <a:r>
              <a:rPr lang="pl-PL" sz="2000" dirty="0" err="1" smtClean="0">
                <a:latin typeface="Arial Narrow" pitchFamily="34" charset="0"/>
              </a:rPr>
              <a:t>WOS-em</a:t>
            </a:r>
            <a:r>
              <a:rPr lang="pl-PL" sz="2000" dirty="0" smtClean="0">
                <a:latin typeface="Arial Narrow" pitchFamily="34" charset="0"/>
              </a:rPr>
              <a:t> oraz językiem polskim. </a:t>
            </a:r>
          </a:p>
          <a:p>
            <a:r>
              <a:rPr lang="pl-PL" sz="2000" dirty="0" smtClean="0">
                <a:latin typeface="Arial Narrow" pitchFamily="34" charset="0"/>
              </a:rPr>
              <a:t>Jednogłośnie stwierdziliśmy, że egzamin z języka polskiego był </a:t>
            </a:r>
          </a:p>
          <a:p>
            <a:r>
              <a:rPr lang="pl-PL" sz="2000" dirty="0" smtClean="0">
                <a:latin typeface="Arial Narrow" pitchFamily="34" charset="0"/>
              </a:rPr>
              <a:t>łatwiejszy niż z historii. Nie zaskoczyła nas charakterystyka, </a:t>
            </a:r>
          </a:p>
          <a:p>
            <a:r>
              <a:rPr lang="pl-PL" sz="2000" dirty="0" smtClean="0">
                <a:latin typeface="Arial Narrow" pitchFamily="34" charset="0"/>
              </a:rPr>
              <a:t>ponieważ Pani Magdalena Jankowska-Potrząsaj przygotowała nas świetnie do każdej pracy pisemnej. Kolejnego dnia, podczas części matematyczno-przyrodniczej, najbardziej zaskoczył nas król Julian (trzecioklasiści wiedzą, o co chodzi </a:t>
            </a:r>
            <a:r>
              <a:rPr lang="pl-PL" sz="2000" dirty="0" smtClean="0">
                <a:latin typeface="Arial Narrow" pitchFamily="34" charset="0"/>
                <a:sym typeface="Wingdings"/>
              </a:rPr>
              <a:t></a:t>
            </a:r>
            <a:r>
              <a:rPr lang="pl-PL" sz="2000" dirty="0" smtClean="0">
                <a:latin typeface="Arial Narrow" pitchFamily="34" charset="0"/>
              </a:rPr>
              <a:t>). Ostatniego dnia byliśmy już wyluzowani i część językowa nie sprawiła nam kłopotów. </a:t>
            </a:r>
          </a:p>
          <a:p>
            <a:r>
              <a:rPr lang="pl-PL" sz="2000" dirty="0" smtClean="0">
                <a:latin typeface="Arial Narrow" pitchFamily="34" charset="0"/>
              </a:rPr>
              <a:t>	Uważamy, że nauczyciele dobrze przygotowali nas do egzaminów, za co bardzo im dziękujemy.</a:t>
            </a:r>
          </a:p>
          <a:p>
            <a:r>
              <a:rPr lang="pl-PL" sz="2000" dirty="0" smtClean="0">
                <a:latin typeface="Arial Narrow" pitchFamily="34" charset="0"/>
              </a:rPr>
              <a:t>					          </a:t>
            </a:r>
            <a:r>
              <a:rPr lang="pl-PL" sz="1600" dirty="0" smtClean="0">
                <a:latin typeface="Arial Narrow" pitchFamily="34" charset="0"/>
              </a:rPr>
              <a:t>uczniowie klasy III gimnazjum</a:t>
            </a:r>
          </a:p>
          <a:p>
            <a:r>
              <a:rPr lang="pl-PL" sz="1600" dirty="0" smtClean="0">
                <a:latin typeface="Arial Narrow" pitchFamily="34" charset="0"/>
              </a:rPr>
              <a:t>						        </a:t>
            </a:r>
            <a:r>
              <a:rPr lang="pl-PL" sz="1600" dirty="0" err="1" smtClean="0">
                <a:latin typeface="Arial Narrow" pitchFamily="34" charset="0"/>
              </a:rPr>
              <a:t>ilustr</a:t>
            </a:r>
            <a:r>
              <a:rPr lang="pl-PL" sz="1600" dirty="0" smtClean="0">
                <a:latin typeface="Arial Narrow" pitchFamily="34" charset="0"/>
              </a:rPr>
              <a:t>. </a:t>
            </a:r>
            <a:r>
              <a:rPr lang="pl-PL" sz="1600" dirty="0" err="1" smtClean="0">
                <a:latin typeface="Arial Narrow" pitchFamily="34" charset="0"/>
              </a:rPr>
              <a:t>internet</a:t>
            </a:r>
            <a:endParaRPr lang="pl-PL" sz="1600" dirty="0" smtClean="0">
              <a:latin typeface="Arial Narrow"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tab pos="4841875" algn="l"/>
              </a:tabLst>
            </a:pPr>
            <a:endParaRPr lang="pl-PL" sz="1400" dirty="0" smtClean="0">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4841875" algn="l"/>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tab pos="4841875" algn="l"/>
              </a:tabLst>
            </a:pPr>
            <a:r>
              <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Obraz 5" descr="Znalezione obrazy dla zapytania mem lemur na deskorolce"/>
          <p:cNvPicPr/>
          <p:nvPr/>
        </p:nvPicPr>
        <p:blipFill>
          <a:blip r:embed="rId2" cstate="print"/>
          <a:srcRect/>
          <a:stretch>
            <a:fillRect/>
          </a:stretch>
        </p:blipFill>
        <p:spPr bwMode="auto">
          <a:xfrm>
            <a:off x="6572264" y="714356"/>
            <a:ext cx="1692233" cy="2059912"/>
          </a:xfrm>
          <a:prstGeom prst="rect">
            <a:avLst/>
          </a:prstGeom>
          <a:noFill/>
          <a:ln w="9525">
            <a:noFill/>
            <a:miter lim="800000"/>
            <a:headEnd/>
            <a:tailEnd/>
          </a:ln>
        </p:spPr>
      </p:pic>
      <p:pic>
        <p:nvPicPr>
          <p:cNvPr id="7" name="Obraz 6" descr="Znalezione obrazy dla zapytania mem lemur na deskorolce"/>
          <p:cNvPicPr/>
          <p:nvPr/>
        </p:nvPicPr>
        <p:blipFill>
          <a:blip r:embed="rId3" cstate="print"/>
          <a:srcRect/>
          <a:stretch>
            <a:fillRect/>
          </a:stretch>
        </p:blipFill>
        <p:spPr bwMode="auto">
          <a:xfrm>
            <a:off x="428596" y="4643446"/>
            <a:ext cx="2996571" cy="1571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57158" y="357167"/>
            <a:ext cx="8358246" cy="458074"/>
          </a:xfrm>
          <a:prstGeom prst="rect">
            <a:avLst/>
          </a:prstGeom>
        </p:spPr>
        <p:txBody>
          <a:bodyPr wrap="square">
            <a:spAutoFit/>
          </a:bodyPr>
          <a:lstStyle/>
          <a:p>
            <a:pPr algn="just">
              <a:lnSpc>
                <a:spcPct val="150000"/>
              </a:lnSpc>
            </a:pPr>
            <a:r>
              <a:rPr lang="pl-PL" dirty="0" smtClean="0">
                <a:latin typeface="Times New Roman" pitchFamily="18" charset="0"/>
                <a:cs typeface="Times New Roman" pitchFamily="18" charset="0"/>
              </a:rPr>
              <a:t>	</a:t>
            </a:r>
            <a:endParaRPr lang="pl-PL" sz="1200" dirty="0" smtClean="0">
              <a:latin typeface="Times New Roman" pitchFamily="18" charset="0"/>
              <a:cs typeface="Times New Roman" pitchFamily="18" charset="0"/>
            </a:endParaRPr>
          </a:p>
        </p:txBody>
      </p:sp>
      <p:sp>
        <p:nvSpPr>
          <p:cNvPr id="4" name="Prostokąt 3"/>
          <p:cNvSpPr/>
          <p:nvPr/>
        </p:nvSpPr>
        <p:spPr>
          <a:xfrm>
            <a:off x="714348" y="571480"/>
            <a:ext cx="7786742" cy="1708160"/>
          </a:xfrm>
          <a:prstGeom prst="rect">
            <a:avLst/>
          </a:prstGeom>
        </p:spPr>
        <p:txBody>
          <a:bodyPr wrap="square">
            <a:spAutoFit/>
          </a:bodyPr>
          <a:lstStyle/>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a:p>
            <a:pPr lvl="0" indent="449263" algn="just" eaLnBrk="0" fontAlgn="base" hangingPunct="0">
              <a:lnSpc>
                <a:spcPct val="150000"/>
              </a:lnSpc>
              <a:spcBef>
                <a:spcPct val="0"/>
              </a:spcBef>
              <a:spcAft>
                <a:spcPct val="0"/>
              </a:spcAft>
            </a:pPr>
            <a:endParaRPr lang="pl-PL" sz="1400" dirty="0" smtClean="0">
              <a:solidFill>
                <a:srgbClr val="000000"/>
              </a:solidFill>
              <a:latin typeface="Verdana" pitchFamily="34" charset="0"/>
              <a:cs typeface="Times New Roman" pitchFamily="18" charset="0"/>
            </a:endParaRPr>
          </a:p>
        </p:txBody>
      </p:sp>
      <p:sp>
        <p:nvSpPr>
          <p:cNvPr id="24578" name="Rectangle 2"/>
          <p:cNvSpPr>
            <a:spLocks noChangeArrowheads="1"/>
          </p:cNvSpPr>
          <p:nvPr/>
        </p:nvSpPr>
        <p:spPr bwMode="auto">
          <a:xfrm>
            <a:off x="428596" y="285728"/>
            <a:ext cx="8286808" cy="6463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lang="pl-PL" b="1" dirty="0" smtClean="0">
              <a:latin typeface="Times New Roman" pitchFamily="18" charset="0"/>
              <a:ea typeface="Times New Roman" pitchFamily="18" charset="0"/>
              <a:cs typeface="Times New Roman" pitchFamily="18" charset="0"/>
            </a:endParaRPr>
          </a:p>
        </p:txBody>
      </p:sp>
      <p:sp>
        <p:nvSpPr>
          <p:cNvPr id="20481" name="Rectangle 1"/>
          <p:cNvSpPr>
            <a:spLocks noChangeArrowheads="1"/>
          </p:cNvSpPr>
          <p:nvPr/>
        </p:nvSpPr>
        <p:spPr bwMode="auto">
          <a:xfrm>
            <a:off x="214282" y="285728"/>
            <a:ext cx="871543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ctr" defTabSz="914400" rtl="0" eaLnBrk="1" fontAlgn="base" latinLnBrk="0" hangingPunct="1">
              <a:lnSpc>
                <a:spcPct val="100000"/>
              </a:lnSpc>
              <a:spcBef>
                <a:spcPct val="0"/>
              </a:spcBef>
              <a:spcAft>
                <a:spcPct val="0"/>
              </a:spcAft>
              <a:buClrTx/>
              <a:buSzTx/>
              <a:buFontTx/>
              <a:buNone/>
              <a:tabLst/>
            </a:pPr>
            <a:r>
              <a:rPr kumimoji="0" lang="pl-PL" sz="20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Targi edukacyjne</a:t>
            </a:r>
          </a:p>
          <a:p>
            <a:pPr marL="0" marR="0" lvl="0" indent="449263" algn="ctr" defTabSz="914400" rtl="0" eaLnBrk="1" fontAlgn="base" latinLnBrk="0" hangingPunct="1">
              <a:lnSpc>
                <a:spcPct val="100000"/>
              </a:lnSpc>
              <a:spcBef>
                <a:spcPct val="0"/>
              </a:spcBef>
              <a:spcAft>
                <a:spcPct val="0"/>
              </a:spcAft>
              <a:buClrTx/>
              <a:buSzTx/>
              <a:buFontTx/>
              <a:buNone/>
              <a:tabLst/>
            </a:pP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Dnia 25.04.2018 r. uczniowie klasy drugiej i trzeciej gimnazjum wybrali się na targi edukacyjne w Zespole Szkół w Dębnicy Kaszubskiej. W tych targach uczestniczyli również uczniowie z gimnazjum w Motarzynie. Podczas tego wydarzenia, które było szczególnie ważne dla naszych trzecioklasistów, bo to oni stoją przed poważnym zadaniem, jakim jest wybór szkoły, wszyscy mogli zapoznać się z ofertami szkół w Słupsku. Uczestnicy mogli również porozmawiać z przedstawicielami szkół i zadawać im różne pytania. </a:t>
            </a: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sz="20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Targi podobały się wszystkim uczniom i miejmy nadzieje, że pomogą wybrać im odpowiednią dla siebie szkołę.</a:t>
            </a:r>
            <a:endParaRPr kumimoji="0" lang="pl-PL" sz="20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5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Magdalena Buszman, kl. III gimnazjum</a:t>
            </a:r>
            <a:endParaRPr kumimoji="0" lang="pl-PL" sz="16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85720" y="357166"/>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pl-PL" dirty="0" smtClean="0">
              <a:latin typeface="Times New Roman" pitchFamily="18" charset="0"/>
              <a:ea typeface="Times New Roman" pitchFamily="18" charset="0"/>
              <a:cs typeface="Times New Roman" pitchFamily="18" charset="0"/>
            </a:endParaRPr>
          </a:p>
          <a:p>
            <a:endParaRPr lang="pl-PL" dirty="0" smtClean="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500034" y="500043"/>
            <a:ext cx="8143932" cy="30008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50000"/>
              </a:lnSpc>
              <a:spcBef>
                <a:spcPct val="0"/>
              </a:spcBef>
              <a:spcAft>
                <a:spcPct val="0"/>
              </a:spcAft>
              <a:buClrTx/>
              <a:buSzTx/>
              <a:buFontTx/>
              <a:buNone/>
              <a:tabLst/>
            </a:pPr>
            <a:r>
              <a:rPr lang="pl-PL" sz="1400" dirty="0" smtClean="0">
                <a:latin typeface="Times New Roman" pitchFamily="18" charset="0"/>
                <a:ea typeface="Calibri" pitchFamily="34" charset="0"/>
                <a:cs typeface="Times New Roman" pitchFamily="18" charset="0"/>
              </a:rPr>
              <a:t>							</a:t>
            </a:r>
            <a:endParaRPr kumimoji="0" lang="pl-PL"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lang="pl-PL" sz="1400" dirty="0" smtClean="0">
              <a:latin typeface="Times New Roman" pitchFamily="18" charset="0"/>
              <a:cs typeface="Times New Roman" pitchFamily="18" charset="0"/>
            </a:endParaRPr>
          </a:p>
          <a:p>
            <a:pPr marL="0" marR="0" lvl="0" indent="449263" algn="l" defTabSz="914400" rtl="0" eaLnBrk="0" fontAlgn="base" latinLnBrk="0" hangingPunct="0">
              <a:lnSpc>
                <a:spcPct val="15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4579" name="Rectangle 3"/>
          <p:cNvSpPr>
            <a:spLocks noChangeArrowheads="1"/>
          </p:cNvSpPr>
          <p:nvPr/>
        </p:nvSpPr>
        <p:spPr bwMode="auto">
          <a:xfrm>
            <a:off x="214282" y="457200"/>
            <a:ext cx="864399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eaLnBrk="0" fontAlgn="base" hangingPunct="0">
              <a:spcBef>
                <a:spcPct val="0"/>
              </a:spcBef>
              <a:spcAft>
                <a:spcPct val="0"/>
              </a:spcAft>
            </a:pPr>
            <a:endParaRPr lang="pl-PL" dirty="0" smtClean="0">
              <a:latin typeface="Times New Roman" pitchFamily="18" charset="0"/>
              <a:cs typeface="Times New Roman" pitchFamily="18" charset="0"/>
            </a:endParaRPr>
          </a:p>
          <a:p>
            <a:pPr indent="449263" eaLnBrk="0" fontAlgn="base" hangingPunct="0">
              <a:spcBef>
                <a:spcPct val="0"/>
              </a:spcBef>
              <a:spcAft>
                <a:spcPct val="0"/>
              </a:spcAft>
            </a:pPr>
            <a:endParaRPr lang="pl-PL"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433" name="Rectangle 1"/>
          <p:cNvSpPr>
            <a:spLocks noChangeArrowheads="1"/>
          </p:cNvSpPr>
          <p:nvPr/>
        </p:nvSpPr>
        <p:spPr bwMode="auto">
          <a:xfrm>
            <a:off x="285720" y="285728"/>
            <a:ext cx="8643998" cy="1708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rgbClr val="CCCC00"/>
                </a:solidFill>
                <a:effectLst/>
                <a:latin typeface="Times New Roman" pitchFamily="18" charset="0"/>
                <a:ea typeface="Times New Roman" pitchFamily="18" charset="0"/>
                <a:cs typeface="Times New Roman" pitchFamily="18" charset="0"/>
              </a:rPr>
              <a:t>Co nam powiedzieli?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rgbClr val="CCCC0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lnSpc>
                <a:spcPct val="150000"/>
              </a:lnSpc>
            </a:pPr>
            <a:r>
              <a:rPr lang="pl-PL" sz="1600" dirty="0" smtClean="0"/>
              <a:t>	</a:t>
            </a:r>
            <a:r>
              <a:rPr lang="pl-PL" dirty="0" smtClean="0">
                <a:latin typeface="Times New Roman" pitchFamily="18" charset="0"/>
                <a:cs typeface="Times New Roman" pitchFamily="18" charset="0"/>
              </a:rPr>
              <a:t/>
            </a:r>
            <a:br>
              <a:rPr lang="pl-PL" dirty="0" smtClean="0">
                <a:latin typeface="Times New Roman" pitchFamily="18" charset="0"/>
                <a:cs typeface="Times New Roman" pitchFamily="18" charset="0"/>
              </a:rPr>
            </a:br>
            <a:endParaRPr kumimoji="0" lang="pl-PL"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 name="Rectangle 1"/>
          <p:cNvSpPr>
            <a:spLocks noChangeArrowheads="1"/>
          </p:cNvSpPr>
          <p:nvPr/>
        </p:nvSpPr>
        <p:spPr bwMode="auto">
          <a:xfrm>
            <a:off x="285720" y="785794"/>
            <a:ext cx="864399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O odpowiedź na kilka pytań poprosiliśmy Pana Witolda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Wałaszewskiego</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 nauczyciela wychowania fizycznego i techniki. </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Czy kiedy był Pan uczniem, lubił Pan wychowanie fizyczne?</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Oczywiście! WF od zawsze był moim ulubionym przedmiotem i tak jest po dzień dzisiejszy :) Strój sportowy zawsze nie mógł doczekać się nowych wyzwań, dlatego nieprzygotowanie do lekcji jest mi zupełnie obce. Nie jest tajemnicą, iż lubimy robić to, w czym jesteśmy dobrzy, czujemy się swobodnie. Sport w naszej rodzinie zawsze odgrywał istotną rolę. Jeden dziadek był zapaśnikiem, drugi grał w piłkę nożną na bramce, a tata był reprezentantem Polski w siatkówkę. Jak mógłbym nie kochać sportu, aktywności fizycznej?</a:t>
            </a:r>
          </a:p>
          <a:p>
            <a:pPr marL="0" marR="0" lvl="0" indent="449263" algn="just" defTabSz="914400" rtl="0" eaLnBrk="0" fontAlgn="base" latinLnBrk="0" hangingPunct="0">
              <a:lnSpc>
                <a:spcPct val="100000"/>
              </a:lnSpc>
              <a:spcBef>
                <a:spcPct val="0"/>
              </a:spcBef>
              <a:spcAft>
                <a:spcPct val="0"/>
              </a:spcAft>
              <a:buClrTx/>
              <a:buSzTx/>
              <a:buFontTx/>
              <a:buNone/>
              <a:tabLst/>
            </a:pPr>
            <a:endParaRPr lang="pl-PL" dirty="0" smtClean="0">
              <a:latin typeface="Arial Narrow"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pl-PL" dirty="0" smtClean="0">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sp>
        <p:nvSpPr>
          <p:cNvPr id="1843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8434" name="Obraz 1" descr="Podobny obraz"/>
          <p:cNvPicPr>
            <a:picLocks noChangeAspect="1" noChangeArrowheads="1"/>
          </p:cNvPicPr>
          <p:nvPr/>
        </p:nvPicPr>
        <p:blipFill>
          <a:blip r:embed="rId2" cstate="print"/>
          <a:srcRect b="3938"/>
          <a:stretch>
            <a:fillRect/>
          </a:stretch>
        </p:blipFill>
        <p:spPr bwMode="auto">
          <a:xfrm>
            <a:off x="7143768" y="4714885"/>
            <a:ext cx="1587499" cy="1961208"/>
          </a:xfrm>
          <a:prstGeom prst="rect">
            <a:avLst/>
          </a:prstGeom>
          <a:noFill/>
        </p:spPr>
      </p:pic>
      <p:sp>
        <p:nvSpPr>
          <p:cNvPr id="18436" name="Rectangle 4"/>
          <p:cNvSpPr>
            <a:spLocks noChangeArrowheads="1"/>
          </p:cNvSpPr>
          <p:nvPr/>
        </p:nvSpPr>
        <p:spPr bwMode="auto">
          <a:xfrm rot="10800000" flipV="1">
            <a:off x="142844" y="3433377"/>
            <a:ext cx="871543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p>
          <a:p>
            <a:pPr marL="0" marR="0" lvl="0" indent="449263" algn="just" defTabSz="914400" rtl="0" eaLnBrk="1" fontAlgn="base" latinLnBrk="0" hangingPunct="1">
              <a:lnSpc>
                <a:spcPct val="100000"/>
              </a:lnSpc>
              <a:spcBef>
                <a:spcPct val="0"/>
              </a:spcBef>
              <a:spcAft>
                <a:spcPct val="0"/>
              </a:spcAft>
              <a:buClrTx/>
              <a:buSzTx/>
              <a:buFontTx/>
              <a:buNone/>
              <a:tabLst/>
            </a:pPr>
            <a:r>
              <a:rPr lang="pl-PL" b="1" dirty="0" smtClean="0">
                <a:latin typeface="Arial Narrow" pitchFamily="34" charset="0"/>
                <a:ea typeface="Times New Roman" pitchFamily="18" charset="0"/>
                <a:cs typeface="Arial" pitchFamily="34" charset="0"/>
              </a:rPr>
              <a:t>	</a:t>
            </a: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Jaki sport uprawiał/ uprawia Pan wyczynowo?</a:t>
            </a: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Wyczynowo to zbyt duże słowo, ale od dziecka dużo jeżdżę na rowerze. Kiedy dostałem rower od rodziców, spałem trzymając go za koło. Na studiach brałem udział w Pucharze Polski w maratonach na rowerach górskich. We Włocławku, skąd pochodzę, wygrywałem </a:t>
            </a:r>
          </a:p>
          <a:p>
            <a:pPr indent="449263" algn="just" eaLnBrk="0" fontAlgn="base" hangingPunct="0">
              <a:spcBef>
                <a:spcPct val="0"/>
              </a:spcBef>
              <a:spcAft>
                <a:spcPct val="0"/>
              </a:spcAf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zawody uliczne. W szkole podstawowej i średniej trenowałem koszykówkę,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jeździliśmy po całej Polsce grając turnieje – świetny czas! Moją miłością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jest siatkówka, ale nie mam piżamy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mikasa</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85720" y="428604"/>
            <a:ext cx="8572560" cy="7848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smtClean="0"/>
              <a:t> </a:t>
            </a:r>
          </a:p>
          <a:p>
            <a:pPr>
              <a:lnSpc>
                <a:spcPct val="150000"/>
              </a:lnSpc>
            </a:pPr>
            <a:r>
              <a:rPr lang="pl-PL" dirty="0" smtClean="0">
                <a:latin typeface="Times New Roman" pitchFamily="18" charset="0"/>
                <a:cs typeface="Times New Roman" pitchFamily="18" charset="0"/>
              </a:rPr>
              <a:t>	</a:t>
            </a:r>
            <a:endParaRPr kumimoji="0" lang="pl-PL"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385" name="Rectangle 1"/>
          <p:cNvSpPr>
            <a:spLocks noChangeArrowheads="1"/>
          </p:cNvSpPr>
          <p:nvPr/>
        </p:nvSpPr>
        <p:spPr bwMode="auto">
          <a:xfrm>
            <a:off x="500034" y="3786190"/>
            <a:ext cx="828680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endParaRPr lang="pl-PL" sz="2200" b="1" dirty="0" smtClean="0">
              <a:solidFill>
                <a:srgbClr val="FF0000"/>
              </a:solidFill>
              <a:latin typeface="Bradley Hand ITC" pitchFamily="66"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pl-PL" dirty="0" smtClean="0">
                <a:latin typeface="Comic Sans MS" pitchFamily="66" charset="0"/>
                <a:ea typeface="Times New Roman" pitchFamily="18" charset="0"/>
                <a:cs typeface="Times New Roman" pitchFamily="18" charset="0"/>
              </a:rPr>
              <a:t>	</a:t>
            </a:r>
            <a:endParaRPr lang="pl-PL" sz="1200" dirty="0" smtClean="0">
              <a:latin typeface="Calibri" pitchFamily="34" charset="0"/>
              <a:ea typeface="Times New Roman" pitchFamily="18" charset="0"/>
              <a:cs typeface="Times New Roman" pitchFamily="18" charset="0"/>
            </a:endParaRPr>
          </a:p>
        </p:txBody>
      </p:sp>
      <p:sp>
        <p:nvSpPr>
          <p:cNvPr id="4" name="Prostokąt 3"/>
          <p:cNvSpPr/>
          <p:nvPr/>
        </p:nvSpPr>
        <p:spPr>
          <a:xfrm>
            <a:off x="285720" y="214290"/>
            <a:ext cx="8501122" cy="1077218"/>
          </a:xfrm>
          <a:prstGeom prst="rect">
            <a:avLst/>
          </a:prstGeom>
        </p:spPr>
        <p:txBody>
          <a:bodyPr wrap="square">
            <a:spAutoFit/>
          </a:bodyPr>
          <a:lstStyle/>
          <a:p>
            <a:r>
              <a:rPr lang="pl-PL" sz="1600" dirty="0" smtClean="0">
                <a:latin typeface="Times New Roman" pitchFamily="18" charset="0"/>
                <a:cs typeface="Times New Roman" pitchFamily="18" charset="0"/>
              </a:rPr>
              <a:t/>
            </a:r>
            <a:br>
              <a:rPr lang="pl-PL" sz="1600" dirty="0" smtClean="0">
                <a:latin typeface="Times New Roman" pitchFamily="18" charset="0"/>
                <a:cs typeface="Times New Roman" pitchFamily="18" charset="0"/>
              </a:rPr>
            </a:br>
            <a:endParaRPr lang="pl-PL" sz="1600" dirty="0" smtClean="0">
              <a:latin typeface="Times New Roman" pitchFamily="18" charset="0"/>
              <a:cs typeface="Times New Roman" pitchFamily="18" charset="0"/>
            </a:endParaRPr>
          </a:p>
          <a:p>
            <a:r>
              <a:rPr lang="pl-PL" sz="1600" dirty="0" smtClean="0">
                <a:latin typeface="Times New Roman" pitchFamily="18" charset="0"/>
                <a:cs typeface="Times New Roman" pitchFamily="18" charset="0"/>
              </a:rPr>
              <a:t> </a:t>
            </a:r>
          </a:p>
          <a:p>
            <a:endParaRPr lang="pl-PL" sz="1600" dirty="0">
              <a:latin typeface="Times New Roman" pitchFamily="18" charset="0"/>
              <a:cs typeface="Times New Roman" pitchFamily="18" charset="0"/>
            </a:endParaRPr>
          </a:p>
        </p:txBody>
      </p:sp>
      <p:sp>
        <p:nvSpPr>
          <p:cNvPr id="13314" name="Rectangle 2"/>
          <p:cNvSpPr>
            <a:spLocks noChangeArrowheads="1"/>
          </p:cNvSpPr>
          <p:nvPr/>
        </p:nvSpPr>
        <p:spPr bwMode="auto">
          <a:xfrm>
            <a:off x="214282" y="428604"/>
            <a:ext cx="864399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pl-PL"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Wingdings" pitchFamily="2" charset="2"/>
              </a:rPr>
              <a:t> </a:t>
            </a:r>
            <a:endParaRPr kumimoji="0" lang="pl-PL"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endParaRPr>
          </a:p>
        </p:txBody>
      </p:sp>
      <p:sp>
        <p:nvSpPr>
          <p:cNvPr id="17410" name="Rectangle 2"/>
          <p:cNvSpPr>
            <a:spLocks noChangeArrowheads="1"/>
          </p:cNvSpPr>
          <p:nvPr/>
        </p:nvSpPr>
        <p:spPr bwMode="auto">
          <a:xfrm>
            <a:off x="0" y="214290"/>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l-PL"/>
          </a:p>
        </p:txBody>
      </p:sp>
      <p:pic>
        <p:nvPicPr>
          <p:cNvPr id="17409" name="Obraz 1" descr="Podobny obraz"/>
          <p:cNvPicPr>
            <a:picLocks noChangeAspect="1" noChangeArrowheads="1"/>
          </p:cNvPicPr>
          <p:nvPr/>
        </p:nvPicPr>
        <p:blipFill>
          <a:blip r:embed="rId2"/>
          <a:srcRect l="2205" r="35411" b="44649"/>
          <a:stretch>
            <a:fillRect/>
          </a:stretch>
        </p:blipFill>
        <p:spPr bwMode="auto">
          <a:xfrm>
            <a:off x="7215206" y="285728"/>
            <a:ext cx="1679575" cy="1476375"/>
          </a:xfrm>
          <a:prstGeom prst="rect">
            <a:avLst/>
          </a:prstGeom>
          <a:noFill/>
        </p:spPr>
      </p:pic>
      <p:sp>
        <p:nvSpPr>
          <p:cNvPr id="17411" name="Rectangle 3"/>
          <p:cNvSpPr>
            <a:spLocks noChangeArrowheads="1"/>
          </p:cNvSpPr>
          <p:nvPr/>
        </p:nvSpPr>
        <p:spPr bwMode="auto">
          <a:xfrm rot="10800000" flipV="1">
            <a:off x="214282" y="429275"/>
            <a:ext cx="87154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Jaki jest Pana ulubiony deser?</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Uwielbiam truskawki w każdej postaci i ten ich czerwony kolor. Na podium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są także kaki oraz suszone daktyle. Pierniki, lody,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haribo</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jelly</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Pozdrowienia dla moich dostawców słodkości – uczniów. Bez cukru moje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życie traci sens. Zjem wszystko co słodkie.</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W jaki sposób udaje się Panu utrzymać znakomitą sylwetkę?</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Ktoś jest tu bardzo miły? Największą pracę wykonały geny po tacie, dziadkach. Nieustanny kontakt ze sportem, siłownia, dzieci, za którymi bez przerwy biegam i przepis gotowy. </a:t>
            </a:r>
          </a:p>
          <a:p>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r>
              <a:rPr lang="pl-PL" b="1" dirty="0" smtClean="0">
                <a:latin typeface="Arial Narrow" pitchFamily="34" charset="0"/>
                <a:cs typeface="Arial" pitchFamily="34" charset="0"/>
              </a:rPr>
              <a:t>        </a:t>
            </a:r>
            <a:r>
              <a:rPr lang="pl-PL" b="1" dirty="0" smtClean="0">
                <a:latin typeface="Arial Narrow" pitchFamily="34" charset="0"/>
              </a:rPr>
              <a:t>Jak długi dystans przejechał Pan jednorazowo na rowerze?</a:t>
            </a:r>
          </a:p>
          <a:p>
            <a:endParaRPr lang="pl-PL" dirty="0" smtClean="0">
              <a:latin typeface="Arial Narrow" pitchFamily="34" charset="0"/>
            </a:endParaRPr>
          </a:p>
          <a:p>
            <a:r>
              <a:rPr lang="pl-PL" dirty="0" smtClean="0">
                <a:latin typeface="Arial Narrow" pitchFamily="34" charset="0"/>
              </a:rPr>
              <a:t>	W jeden dzień przejechałem 300 km, przejeżdżając 478 okrążeń "wokół domu". 12 godz., dobra muzyka, kilka litrów wody, kilka kilogramów bananów, trochę chęci i da się zrobić. Taki dystans to wielki wysiłek dla organizmu, więc należy pamiętać o wcześniejszym przygotowaniu wydolnościowym. Przejechałem też całą Polskę – 810 km w 5 dni, kilka razy ponad 200 km (Hel, Trójmiasto). W tym roku planuję pobić rekord 300 km i prędkości 76 km/h. Plan na sezon 2018 to 350 km i 80 km/h. Więcej będę wiedział 31 grudnia. </a:t>
            </a:r>
          </a:p>
          <a:p>
            <a:endParaRPr lang="pl-PL" dirty="0" smtClean="0">
              <a:latin typeface="Arial Narrow"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500034" y="428604"/>
            <a:ext cx="8215370"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l-PL" sz="2000" dirty="0" smtClean="0"/>
          </a:p>
          <a:p>
            <a:pPr algn="ctr"/>
            <a:r>
              <a:rPr lang="pl-PL" dirty="0" smtClean="0"/>
              <a:t> </a:t>
            </a: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200" dirty="0" smtClean="0">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Rectangle 3"/>
          <p:cNvSpPr>
            <a:spLocks noChangeArrowheads="1"/>
          </p:cNvSpPr>
          <p:nvPr/>
        </p:nvSpPr>
        <p:spPr bwMode="auto">
          <a:xfrm rot="10800000" flipV="1">
            <a:off x="285720" y="2112526"/>
            <a:ext cx="871543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lvl="0" eaLnBrk="0" fontAlgn="base" hangingPunct="0">
              <a:spcBef>
                <a:spcPct val="0"/>
              </a:spcBef>
              <a:spcAft>
                <a:spcPct val="0"/>
              </a:spcAf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pl-PL"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pl-PL"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385" name="Rectangle 1"/>
          <p:cNvSpPr>
            <a:spLocks noChangeArrowheads="1"/>
          </p:cNvSpPr>
          <p:nvPr/>
        </p:nvSpPr>
        <p:spPr bwMode="auto">
          <a:xfrm>
            <a:off x="214282" y="357167"/>
            <a:ext cx="8715436"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pl-PL" dirty="0" smtClean="0">
                <a:latin typeface="Arial Narrow" pitchFamily="34" charset="0"/>
                <a:cs typeface="Arial" pitchFamily="34" charset="0"/>
              </a:rPr>
              <a:t>	</a:t>
            </a:r>
            <a:r>
              <a:rPr lang="pl-PL" b="1" dirty="0" smtClean="0">
                <a:latin typeface="Arial Narrow" pitchFamily="34" charset="0"/>
              </a:rPr>
              <a:t> </a:t>
            </a:r>
          </a:p>
          <a:p>
            <a:r>
              <a:rPr lang="pl-PL" b="1" dirty="0" smtClean="0">
                <a:latin typeface="Arial Narrow" pitchFamily="34" charset="0"/>
              </a:rPr>
              <a:t>	W jaki sposób spędza Pan wolny czas?</a:t>
            </a:r>
          </a:p>
          <a:p>
            <a:endParaRPr lang="pl-PL" dirty="0" smtClean="0">
              <a:latin typeface="Arial Narrow" pitchFamily="34" charset="0"/>
            </a:endParaRPr>
          </a:p>
          <a:p>
            <a:r>
              <a:rPr lang="pl-PL" dirty="0" smtClean="0">
                <a:latin typeface="Arial Narrow" pitchFamily="34" charset="0"/>
              </a:rPr>
              <a:t>	Niegdyś wszędzie i zawsze na rowerze, wielka pasja to motocykle </a:t>
            </a:r>
          </a:p>
          <a:p>
            <a:r>
              <a:rPr lang="pl-PL" dirty="0" smtClean="0">
                <a:latin typeface="Arial Narrow" pitchFamily="34" charset="0"/>
              </a:rPr>
              <a:t>(miałem ich 13). Od 8 lat, kiedy zostałem ojcem, wolny czas kojarzy mi się </a:t>
            </a:r>
          </a:p>
          <a:p>
            <a:r>
              <a:rPr lang="pl-PL" dirty="0" smtClean="0">
                <a:latin typeface="Arial Narrow" pitchFamily="34" charset="0"/>
              </a:rPr>
              <a:t>z rodziną, a więc rolki, rower, deskorolki, basen, piłki, spacery itp. </a:t>
            </a:r>
          </a:p>
          <a:p>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Bardzo lubię majsterkować. Jak coś się </a:t>
            </a:r>
          </a:p>
          <a:p>
            <a:r>
              <a:rPr lang="pl-PL" dirty="0" smtClean="0">
                <a:latin typeface="Arial Narrow" pitchFamily="34" charset="0"/>
                <a:ea typeface="Times New Roman" pitchFamily="18" charset="0"/>
                <a:cs typeface="Arial" pitchFamily="34" charset="0"/>
              </a:rPr>
              <a:t>			</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zepsuje i nie można już tego naprawić,   		    naprawić,   			to jestem w swoim żywiole. Obecnie konstruuję od zera mały 				motocykl. </a:t>
            </a:r>
          </a:p>
          <a:p>
            <a:pPr marL="0" marR="0" lvl="0" indent="228600"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pPr>
            <a:endParaRPr lang="pl-PL" b="1" dirty="0" smtClean="0">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Dziękujemy za rozmowę i mamy nadzieję na 				doniesienia o Pana rowerowych rekordach.</a:t>
            </a:r>
            <a:endParaRPr kumimoji="0" lang="pl-PL"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600"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redakcja</a:t>
            </a:r>
            <a:endPar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600" b="0" i="0" u="none" strike="noStrike" cap="none" normalizeH="0" dirty="0" smtClean="0">
                <a:ln>
                  <a:noFill/>
                </a:ln>
                <a:solidFill>
                  <a:schemeClr val="tx1"/>
                </a:solidFill>
                <a:effectLst/>
                <a:latin typeface="Arial Narrow" pitchFamily="34"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rys. </a:t>
            </a:r>
            <a:r>
              <a:rPr kumimoji="0" lang="pl-PL" sz="1600"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internet</a:t>
            </a:r>
            <a:endPar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600" dirty="0" smtClean="0">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lang="pl-PL" sz="1600" dirty="0" smtClean="0">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Obraz 7" descr="Podobny obraz"/>
          <p:cNvPicPr/>
          <p:nvPr/>
        </p:nvPicPr>
        <p:blipFill>
          <a:blip r:embed="rId2"/>
          <a:srcRect/>
          <a:stretch>
            <a:fillRect/>
          </a:stretch>
        </p:blipFill>
        <p:spPr bwMode="auto">
          <a:xfrm>
            <a:off x="500034" y="2285992"/>
            <a:ext cx="2214578" cy="1714512"/>
          </a:xfrm>
          <a:prstGeom prst="rect">
            <a:avLst/>
          </a:prstGeom>
          <a:noFill/>
          <a:ln w="9525">
            <a:noFill/>
            <a:miter lim="800000"/>
            <a:headEnd/>
            <a:tailEnd/>
          </a:ln>
        </p:spPr>
      </p:pic>
      <p:pic>
        <p:nvPicPr>
          <p:cNvPr id="10" name="Obraz 9" descr="Podobny obraz"/>
          <p:cNvPicPr/>
          <p:nvPr/>
        </p:nvPicPr>
        <p:blipFill>
          <a:blip r:embed="rId3"/>
          <a:srcRect/>
          <a:stretch>
            <a:fillRect/>
          </a:stretch>
        </p:blipFill>
        <p:spPr bwMode="auto">
          <a:xfrm>
            <a:off x="6858016" y="928670"/>
            <a:ext cx="2071702"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3877985"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l-PL" sz="1400" b="1" i="0" u="none" strike="noStrike" cap="none" normalizeH="0" baseline="0" dirty="0" smtClean="0">
              <a:ln>
                <a:noFill/>
              </a:ln>
              <a:solidFill>
                <a:srgbClr val="1F497D"/>
              </a:solidFill>
              <a:effectLst/>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l-PL" sz="1400" b="1" dirty="0" smtClean="0">
              <a:solidFill>
                <a:srgbClr val="1F497D"/>
              </a:solidFill>
              <a:latin typeface="Comic Sans MS" pitchFamily="66"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dirty="0" smtClean="0">
                <a:ln>
                  <a:noFill/>
                </a:ln>
                <a:solidFill>
                  <a:srgbClr val="1F497D"/>
                </a:solidFill>
                <a:effectLst/>
                <a:latin typeface="Comic Sans MS" pitchFamily="66" charset="0"/>
                <a:ea typeface="Times New Roman" pitchFamily="18" charset="0"/>
                <a:cs typeface="Arial" pitchFamily="34" charset="0"/>
              </a:rPr>
              <a:t>				</a:t>
            </a:r>
            <a:endParaRPr kumimoji="0" lang="pl-P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20485" name="Rectangle 5"/>
          <p:cNvSpPr>
            <a:spLocks noChangeArrowheads="1"/>
          </p:cNvSpPr>
          <p:nvPr/>
        </p:nvSpPr>
        <p:spPr bwMode="auto">
          <a:xfrm>
            <a:off x="214282" y="357167"/>
            <a:ext cx="8643997"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fontAlgn="base">
              <a:spcBef>
                <a:spcPct val="0"/>
              </a:spcBef>
              <a:spcAft>
                <a:spcPct val="0"/>
              </a:spcAft>
            </a:pPr>
            <a:endParaRPr lang="pl-PL" sz="1200" dirty="0" smtClean="0">
              <a:latin typeface="Times New Roman" pitchFamily="18" charset="0"/>
              <a:cs typeface="Times New Roman" pitchFamily="18" charset="0"/>
            </a:endParaRPr>
          </a:p>
          <a:p>
            <a:r>
              <a:rPr lang="pl-PL" sz="2400" b="1" dirty="0" smtClean="0"/>
              <a:t> </a:t>
            </a:r>
            <a:endParaRPr lang="pl-PL" sz="2400" dirty="0" smtClean="0"/>
          </a:p>
          <a:p>
            <a:pPr lvl="0" indent="449263" fontAlgn="base">
              <a:spcBef>
                <a:spcPct val="0"/>
              </a:spcBef>
              <a:spcAft>
                <a:spcPct val="0"/>
              </a:spcAft>
            </a:pPr>
            <a:endParaRPr lang="pl-PL" sz="2400" dirty="0" smtClean="0">
              <a:latin typeface="Times New Roman" pitchFamily="18" charset="0"/>
              <a:cs typeface="Times New Roman" pitchFamily="18" charset="0"/>
            </a:endParaRPr>
          </a:p>
          <a:p>
            <a:pPr indent="449263" fontAlgn="base">
              <a:spcBef>
                <a:spcPct val="0"/>
              </a:spcBef>
              <a:spcAft>
                <a:spcPct val="0"/>
              </a:spcAft>
            </a:pPr>
            <a:endParaRPr lang="pl-PL" dirty="0" smtClean="0">
              <a:latin typeface="Times New Roman" pitchFamily="18" charset="0"/>
              <a:ea typeface="Times New Roman" pitchFamily="18" charset="0"/>
              <a:cs typeface="Times New Roman" pitchFamily="18" charset="0"/>
            </a:endParaRPr>
          </a:p>
          <a:p>
            <a:pPr marL="0" marR="0" lvl="0" indent="449263" algn="l"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pl-PL"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486" name="Rectangle 6"/>
          <p:cNvSpPr>
            <a:spLocks noChangeArrowheads="1"/>
          </p:cNvSpPr>
          <p:nvPr/>
        </p:nvSpPr>
        <p:spPr bwMode="auto">
          <a:xfrm>
            <a:off x="285720" y="2703968"/>
            <a:ext cx="8858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pl-PL"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pl-PL" sz="1400" dirty="0" smtClean="0">
              <a:latin typeface="Arial" pitchFamily="34" charset="0"/>
              <a:ea typeface="Times New Roman" pitchFamily="18" charset="0"/>
              <a:cs typeface="Arial" pitchFamily="34" charset="0"/>
            </a:endParaRPr>
          </a:p>
        </p:txBody>
      </p:sp>
      <p:sp>
        <p:nvSpPr>
          <p:cNvPr id="10241" name="Rectangle 1"/>
          <p:cNvSpPr>
            <a:spLocks noChangeArrowheads="1"/>
          </p:cNvSpPr>
          <p:nvPr/>
        </p:nvSpPr>
        <p:spPr bwMode="auto">
          <a:xfrm>
            <a:off x="214282" y="357166"/>
            <a:ext cx="871543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pl-PL" sz="1800" b="1" i="0" u="none" strike="noStrike" cap="none" normalizeH="0" baseline="0" dirty="0" smtClean="0">
                <a:ln>
                  <a:noFill/>
                </a:ln>
                <a:solidFill>
                  <a:srgbClr val="CCCC00"/>
                </a:solidFill>
                <a:effectLst/>
                <a:latin typeface="Cambria" pitchFamily="18" charset="0"/>
                <a:ea typeface="Times New Roman" pitchFamily="18" charset="0"/>
                <a:cs typeface="Times New Roman" pitchFamily="18" charset="0"/>
              </a:rPr>
              <a:t>Tam  byliśmy</a:t>
            </a:r>
          </a:p>
          <a:p>
            <a:pPr marL="0" marR="0" lvl="0" indent="449263" algn="just" defTabSz="914400" rtl="0" eaLnBrk="1" fontAlgn="base" latinLnBrk="0" hangingPunct="1">
              <a:lnSpc>
                <a:spcPct val="100000"/>
              </a:lnSpc>
              <a:spcBef>
                <a:spcPct val="0"/>
              </a:spcBef>
              <a:spcAft>
                <a:spcPct val="0"/>
              </a:spcAft>
              <a:buClrTx/>
              <a:buSzTx/>
              <a:buFontTx/>
              <a:buNone/>
              <a:tabLst/>
            </a:pPr>
            <a:endParaRPr kumimoji="0" lang="pl-PL"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4337" name="Rectangle 1"/>
          <p:cNvSpPr>
            <a:spLocks noChangeArrowheads="1"/>
          </p:cNvSpPr>
          <p:nvPr/>
        </p:nvSpPr>
        <p:spPr bwMode="auto">
          <a:xfrm>
            <a:off x="428596" y="857232"/>
            <a:ext cx="842968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50000"/>
              </a:lnSpc>
              <a:spcBef>
                <a:spcPct val="0"/>
              </a:spcBef>
              <a:spcAft>
                <a:spcPct val="0"/>
              </a:spcAft>
              <a:buClrTx/>
              <a:buSzTx/>
              <a:buFontTx/>
              <a:buNone/>
              <a:tabLst>
                <a:tab pos="4221163" algn="l"/>
              </a:tabLst>
            </a:pPr>
            <a:r>
              <a:rPr kumimoji="0" lang="pl-PL" b="1"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Jak widzimy drugiego człowieka?</a:t>
            </a: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50000"/>
              </a:lnSpc>
              <a:spcBef>
                <a:spcPct val="0"/>
              </a:spcBef>
              <a:spcAft>
                <a:spcPct val="0"/>
              </a:spcAft>
              <a:buClrTx/>
              <a:buSzTx/>
              <a:buFontTx/>
              <a:buNone/>
              <a:tabLst>
                <a:tab pos="4221163" algn="l"/>
              </a:tabLst>
            </a:pP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13 marca 2018 r. byliśmy w Multikinie w Słupsku na filmie pt. „Cudowny chłopak”. Opowiadał on o chłopcu, który urodził się ze zniekształconą twarzą i próbuje sobie radzić w nowej szkole ze złośliwymi uwagami rówieśników i zainteresowaniem jego osobą.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Auggie</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trafia do klasy V i wykazuje się zdolnościami z fizyki. Jego rówieśnicy uważają, że nietypowy wygląd chłopca może być powodem do nękania go. Po pewnym czasie z pomocą dyrektora szkoły i nauczycieli, koledzy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Auggiego</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zrozumieli, że wygląd to nie wszystko i na człowieka trzeba spojrzeć z innej strony. Film porusza problem relacji rodzinnych, problem chorego dziecka w rodzinie, kwestię przyjaźni i śmierci. „Cudowny chłopak” kończy się szczęśliwie. Wiemy jednak, że problemy </a:t>
            </a:r>
            <a:r>
              <a:rPr kumimoji="0" lang="pl-PL" b="0" i="0" u="none" strike="noStrike" cap="none" normalizeH="0" baseline="0" dirty="0" err="1" smtClean="0">
                <a:ln>
                  <a:noFill/>
                </a:ln>
                <a:solidFill>
                  <a:schemeClr val="tx1"/>
                </a:solidFill>
                <a:effectLst/>
                <a:latin typeface="Arial Narrow" pitchFamily="34" charset="0"/>
                <a:ea typeface="Times New Roman" pitchFamily="18" charset="0"/>
                <a:cs typeface="Times New Roman" pitchFamily="18" charset="0"/>
              </a:rPr>
              <a:t>Auggiego</a:t>
            </a:r>
            <a:r>
              <a:rPr kumimoji="0" lang="pl-PL"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mogą się powtórzyć, gdy trafi w inne środowisko. Niektórzy z nas wzruszyli się w trakcie projekcji, chociaż wiedzieliśmy, czego się spodziewać dzięki pogadance przed filmem.</a:t>
            </a:r>
          </a:p>
          <a:p>
            <a:pPr marL="0" marR="0" lvl="0" indent="449263" algn="just" defTabSz="914400" rtl="0" eaLnBrk="0" fontAlgn="base" latinLnBrk="0" hangingPunct="0">
              <a:lnSpc>
                <a:spcPct val="150000"/>
              </a:lnSpc>
              <a:spcBef>
                <a:spcPct val="0"/>
              </a:spcBef>
              <a:spcAft>
                <a:spcPct val="0"/>
              </a:spcAft>
              <a:buClrTx/>
              <a:buSzTx/>
              <a:buFontTx/>
              <a:buNone/>
              <a:tabLst>
                <a:tab pos="4221163" algn="l"/>
              </a:tabLst>
            </a:pPr>
            <a:endParaRPr kumimoji="0" lang="pl-PL"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221163" algn="l"/>
              </a:tabLst>
            </a:pPr>
            <a:r>
              <a:rPr kumimoji="0" lang="pl-PL"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pl-PL" sz="1600" b="0" i="0" u="none" strike="noStrike" cap="none" normalizeH="0" baseline="0" dirty="0" smtClean="0">
                <a:ln>
                  <a:noFill/>
                </a:ln>
                <a:solidFill>
                  <a:schemeClr val="tx1"/>
                </a:solidFill>
                <a:effectLst/>
                <a:latin typeface="Arial Narrow" pitchFamily="34" charset="0"/>
                <a:ea typeface="Times New Roman" pitchFamily="18" charset="0"/>
                <a:cs typeface="Times New Roman" pitchFamily="18" charset="0"/>
              </a:rPr>
              <a:t>          		  redakcja</a:t>
            </a:r>
            <a:endParaRPr kumimoji="0" lang="pl-PL" sz="16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ł">
  <a:themeElements>
    <a:clrScheme name="Kapitał">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ł">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1357</TotalTime>
  <Words>1762</Words>
  <Application>Microsoft Office PowerPoint</Application>
  <PresentationFormat>Pokaz na ekranie (4:3)</PresentationFormat>
  <Paragraphs>420</Paragraphs>
  <Slides>25</Slides>
  <Notes>1</Notes>
  <HiddenSlides>0</HiddenSlides>
  <MMClips>0</MMClips>
  <ScaleCrop>false</ScaleCrop>
  <HeadingPairs>
    <vt:vector size="4" baseType="variant">
      <vt:variant>
        <vt:lpstr>Motyw</vt:lpstr>
      </vt:variant>
      <vt:variant>
        <vt:i4>1</vt:i4>
      </vt:variant>
      <vt:variant>
        <vt:lpstr>Tytuły slajdów</vt:lpstr>
      </vt:variant>
      <vt:variant>
        <vt:i4>25</vt:i4>
      </vt:variant>
    </vt:vector>
  </HeadingPairs>
  <TitlesOfParts>
    <vt:vector size="26" baseType="lpstr">
      <vt:lpstr>Kapitał</vt:lpstr>
      <vt:lpstr>Slajd 1</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Iwona Perużyńska</dc:creator>
  <cp:lastModifiedBy>Iwona Perużyńska</cp:lastModifiedBy>
  <cp:revision>173</cp:revision>
  <dcterms:created xsi:type="dcterms:W3CDTF">2016-10-22T11:25:19Z</dcterms:created>
  <dcterms:modified xsi:type="dcterms:W3CDTF">2018-05-31T16:02:22Z</dcterms:modified>
</cp:coreProperties>
</file>