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25"/>
  </p:notesMasterIdLst>
  <p:sldIdLst>
    <p:sldId id="256" r:id="rId2"/>
    <p:sldId id="257" r:id="rId3"/>
    <p:sldId id="258" r:id="rId4"/>
    <p:sldId id="291" r:id="rId5"/>
    <p:sldId id="260" r:id="rId6"/>
    <p:sldId id="262" r:id="rId7"/>
    <p:sldId id="279" r:id="rId8"/>
    <p:sldId id="280" r:id="rId9"/>
    <p:sldId id="261" r:id="rId10"/>
    <p:sldId id="263" r:id="rId11"/>
    <p:sldId id="264" r:id="rId12"/>
    <p:sldId id="265" r:id="rId13"/>
    <p:sldId id="271" r:id="rId14"/>
    <p:sldId id="272" r:id="rId15"/>
    <p:sldId id="273" r:id="rId16"/>
    <p:sldId id="274" r:id="rId17"/>
    <p:sldId id="275" r:id="rId18"/>
    <p:sldId id="276" r:id="rId19"/>
    <p:sldId id="284" r:id="rId20"/>
    <p:sldId id="286" r:id="rId21"/>
    <p:sldId id="287" r:id="rId22"/>
    <p:sldId id="288" r:id="rId23"/>
    <p:sldId id="290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8000"/>
    <a:srgbClr val="FF9900"/>
    <a:srgbClr val="A679E3"/>
    <a:srgbClr val="FF5D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6973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69D7-DD47-4CAC-ABEF-BB4473C62E49}" type="datetimeFigureOut">
              <a:rPr lang="pl-PL" smtClean="0"/>
              <a:pPr/>
              <a:t>25.12.2017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4F23D-A256-4BEA-BF7C-646EE42FB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4F23D-A256-4BEA-BF7C-646EE42FBD5C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25.12.2017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25.12.2017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25.12.2017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25.12.2017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25.12.2017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25.12.2017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25.12.2017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25.12.2017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25.12.2017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25.12.2017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25.12.2017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A04B3B-21E9-4CA0-A751-DB34ACA28E01}" type="datetimeFigureOut">
              <a:rPr lang="pl-PL" smtClean="0"/>
              <a:pPr/>
              <a:t>25.12.2017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&amp;url=https://colorindodesenhos.wordpress.com/2010/07/06/tracos-de-prato-e-garfo-para-colorir/&amp;psig=AFQjCNE0TmkGV4CGQ_MobDaZGxirpzgosQ&amp;ust=145424220188163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00034" y="3214686"/>
            <a:ext cx="842965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Gazetka uczniów Zespołu Szkół w Gogolewie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800" i="1" dirty="0"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800" i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Grudzień</a:t>
            </a:r>
            <a:r>
              <a:rPr kumimoji="0" lang="pl-PL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2017 r., nr 10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14348" y="642918"/>
            <a:ext cx="7572428" cy="221457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pl-PL" sz="36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70C0">
                        <a:tint val="66000"/>
                        <a:satMod val="160000"/>
                      </a:srgbClr>
                    </a:gs>
                    <a:gs pos="50000">
                      <a:srgbClr val="0070C0">
                        <a:tint val="44500"/>
                        <a:satMod val="160000"/>
                      </a:srgbClr>
                    </a:gs>
                    <a:gs pos="100000">
                      <a:srgbClr val="0070C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KumamNewsa</a:t>
            </a:r>
            <a:endParaRPr lang="pl-PL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428604"/>
            <a:ext cx="821537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2000" dirty="0" smtClean="0"/>
          </a:p>
          <a:p>
            <a:pPr algn="ctr"/>
            <a:r>
              <a:rPr lang="pl-PL" dirty="0" smtClean="0"/>
              <a:t> 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 rot="10800000" flipV="1">
            <a:off x="285720" y="2112526"/>
            <a:ext cx="87154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285728"/>
            <a:ext cx="8786874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Tam  byliśmy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Najlepszy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film tego roku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	Dnia 23 listopada 2017 r. trzy najstarsze klasy pojechały do Multikina w Słupsku na film pt. ,,Najlepszy”. Powstał on w 2017 r. Jego reżyserem jest Łukasz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Palkowski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Głównym bohaterem filmu był Jerzy Górski, którego grał Jakub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Gierszał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W rolę ojca wcielił się Artur Żmijewski, a matki Magdalena Cielecka.  Pierwszą dziewczyną Jerzego była Grażyna Nowakowska, którą zagrała Anna Próchniak. </a:t>
            </a:r>
          </a:p>
          <a:p>
            <a:pPr>
              <a:lnSpc>
                <a:spcPct val="150000"/>
              </a:lnSpc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Film jest oparty na faktach z życia Jerzego Górskiego, który zmagał się z narkomanią, ale wygrał z nałogiem i został mistrzem świata w podwójnym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ironmanie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Początkowo był związany z narkomanką Grażyną, która została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matką jego dziecka. Następnie partnerką Jerzego była lekarka Ewa, dzięki której wyszedł z nałogu. Ciężkie treningi sportowe spowodowały, że Jerzy wziął udział w zawodach w USA. 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	Film pokazuje, że nałóg nie jest czymś, co w życiu pomaga. Wyjście z niego jest możliwe dzięki terapii odwykowej i sportowi. Film został nagrodzony na dwóch festiwalach i jest wart obejrzenia. Nie polecamy go jednak młodszym uczniom, ponieważ wypowiadane teksty przesiąknięte są wulgaryzmami. 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								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Nikola Góra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14282" y="457201"/>
            <a:ext cx="86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85720" y="2000240"/>
            <a:ext cx="86439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			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00034" y="357166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Calibri Light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457200"/>
            <a:ext cx="3385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Wycieczka do Gdańska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listopada 2017 r. klasy I-VI pojechały na wycieczkę do Gdańska w ramach projektu „Moja stara – nowa szkoła”.  Na miejsce dotarły dwoma wygodnymi autokarami. Młodsi uczniowie  z panią przewodniczką odwiedzili najpierw stadion PGE Arena. Wszyscy weszli na trybuny, które mogą pomieści ponad 40 tysięcy kibiców, a potem spacerowali wokół boiska. Taka bliskość piłkarskiej murawy sprawiła, że szczególnie chłopcy chcieli pograć w piłkę. Duża atrakcją dla dzieci było oglądanie szatni zawodników i łazienki z jacuzzi, w którym sportowcy po meczach regenerują mięśnie w zimnej wodzie. Na szerokich korytarzach umieszczone były w gablotach piłki, a na ścianach wisiały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banery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z autografami gwiazd futbolu,  co uczniowie utrwalili na fotografiach. </a:t>
            </a:r>
          </a:p>
          <a:p>
            <a:pPr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Następnym punktem wycieczki była Starówka Miasta Gdańska. Przewodniczka powiedziała o ważnych budynkach znajdujących się przy ul. Długiej. Dzieci przeszły przez most na Motławie, widziały żuraw, podziwiły koło widokowe, przeszły przez  Zieloną Bramę, sfotografowały się przy fontannie Neptuna, podziwiały Dwór Artusa i Ratusz Głównego Miasta. </a:t>
            </a:r>
          </a:p>
          <a:p>
            <a:pPr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Później autokar zawiózł uczniów na Górę Gradową do Centrum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Hewelianum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, gdzie uczestniczyli w zajęciach, w trakcie których zaprezentowano różne stany skupienia i atrakcyjne doświadczenia z suchym lodem.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387798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b="1" dirty="0" smtClean="0">
              <a:solidFill>
                <a:srgbClr val="1F497D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			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4282" y="357167"/>
            <a:ext cx="864399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b="1" dirty="0" smtClean="0"/>
              <a:t> </a:t>
            </a:r>
            <a:endParaRPr lang="pl-PL" sz="2400" dirty="0" smtClean="0"/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endParaRPr lang="pl-PL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85720" y="2703968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4337" name="Obraz 2" descr="skanowanie0001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1289050" cy="2028825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5720" y="642918"/>
            <a:ext cx="87154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Następnie uczniowie zwiedzili wystawę związaną z wytwarzaniem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energii i 			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reenergią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Mogli zasiąść w symulatorze jazdy, kręcąc kołem wytworzyć energię, 		doświadczyć, że ciało ludzkie przewodzi prąd. Ekspozycja dotycząca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reenergii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	prezentowała drugie życie śmieci: szklanych butelek i plastików oraz dawała 			wyobrażenie o sile wiatru jako ekologicznej energii. Zwiedzający mogli 			doświadczać różnych zjawisk.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Piątoklasiści i uczniowie klas VI programowali robota tak, aby przyjechał do wyznaczonego miejsca. Następnie poszli z przewodnikiem na tymczasową wystawę matematyczną. Prowadzący pokazał interesujące wynalazki. Po obejrzeniu ekspozycji można było zaopatrzyć się w pamiątki w sklepiku naukowym.</a:t>
            </a:r>
            <a:endParaRPr lang="pl-PL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 obiedzie uczniowie ruszyli w drogę powrotną do Gogolewa. Na miejsce przyjechali o 18.00 i 19.00.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			I.P.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229421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9150" algn="l"/>
              </a:tabLst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9150" algn="l"/>
              </a:tabLst>
            </a:pPr>
            <a:endParaRPr lang="pl-PL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9150" algn="l"/>
              </a:tabLst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9150" algn="l"/>
              </a:tabLst>
            </a:pPr>
            <a:r>
              <a:rPr lang="pl-PL" sz="11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9150" algn="l"/>
              </a:tabLst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9150" algn="l"/>
              </a:tabLst>
            </a:pPr>
            <a:r>
              <a:rPr lang="pl-PL" sz="11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643042" y="642918"/>
            <a:ext cx="6858048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6475" algn="l"/>
              </a:tabLst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6475" algn="l"/>
              </a:tabLst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6475" algn="l"/>
              </a:tabLst>
            </a:pPr>
            <a:endParaRPr lang="pl-PL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endParaRPr kumimoji="0" lang="pl-PL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6475" algn="l"/>
              </a:tabLs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5720" y="428604"/>
            <a:ext cx="85725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Gdyni</a:t>
            </a:r>
          </a:p>
          <a:p>
            <a:pPr lvl="1"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pl-PL" sz="16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grudnia z moją klasą i dwiema innymi pojechałam na wycieczkę do Gdyni. W planie </a:t>
            </a:r>
            <a:r>
              <a:rPr 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mieliśmy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zwiedzanie Oceanarium oraz zabawę i naukę w Centrum Nauki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Experyment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Spod szkoły wyjechaliśmy około 8.00. W czasie podróży rozmawialiśmy </a:t>
            </a:r>
            <a:endParaRPr lang="pl-PL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się śmialiśmy, więc droga minęła szybko. Po dotarciu na miejsce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zwiedziliśmy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Akwarium Gdyńskie. Widzieliśmy tam żółwie, węże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czy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śmieszne ryby z dzióbkiem. Po wizycie w Oceanarium poszliśmy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obiad. Około 13.00 byliśmy w Centrum Nauki. Tam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wykonywaliśmy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eksperymenty i rozwiązywaliśmy różne zagadki.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szkoły wróciliśmy przed 18.00. Stąd odebrali nas rodzice.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					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pl-PL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pl-PL" sz="16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Barbara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Buszman, kl. VI a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 descr="C:\Users\Iwona Perużyńska\Desktop\KumamNewsa10\20171220_1039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72265" y="2786057"/>
            <a:ext cx="271464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5720" y="285728"/>
            <a:ext cx="84296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b="1" dirty="0" smtClean="0"/>
              <a:t> 						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				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5675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		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615911" y="469372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1F497D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pl-PL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28604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Co w trawie piszczy?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rgbClr val="548DD4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Tymek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podsłuchuje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kolorowych zwierząt świata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tym artykule przedstawię 10 najbardziej barwnych zwierząt, które mienią się kolorami tęczy.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Obraz 7" descr="https://ocdn.eu/images/pulscms/ZTQ7MDMsMmU0LDAsMSwx/9b7470eb58cc61308ee455d7dab76d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785926"/>
            <a:ext cx="2081213" cy="13970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14282" y="1643050"/>
            <a:ext cx="864399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Na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miejsce 10.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wskakuje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drzewołaz niebieski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Jest to gatunek małej,</a:t>
            </a:r>
          </a:p>
          <a:p>
            <a:pPr indent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trującej żabki, która żyje na terenach Gujany i Surinamu. Jej jaskrawe, </a:t>
            </a:r>
          </a:p>
          <a:p>
            <a:pPr indent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niebieskie ubarwienie ostrzega inne zwierzęta, że jest jadowita. Żywi się </a:t>
            </a:r>
          </a:p>
          <a:p>
            <a:pPr indent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zgniłymi owocami oraz mrówkami, od których wzięła swoja truciznę.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Na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miejsce 9.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wlatuje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kraska liliowa. 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to mały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liliowo-niebiesko-zielony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ptaszek zamieszkujący południową Europę oraz Azję i południową Afrykę. Żywi się gadami, płazami, małymi ssakami oraz niewielkimi ptakami. Gniazda buduje na drzewach lub w dziurach na klifach.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	Na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miejsce 8.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wspina się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kameleon lamparci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 Jest to gatunek kameleona żyjącego w lasach Madagaskaru. Zwierzę zmienia kolor w zależności od nastroju lub żeby sie ukryć, kiedy poluje na owady, modliszki, muchy, komary, karaczany, małe ptaki, czasami na małe gady.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14282" y="500042"/>
            <a:ext cx="8715436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miejsce 7.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wpływa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błazenek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To mała rybka żyjąca w wodach Australii oraz Afryki, Indonezji 			oraz Chin.  Żywi się planktonem, owadami, drobnoustrojami oraz 				ślimakami. Błazenki lubią żyć blisko ukwiałów, które zapewniają  im 			bezpieczeństwo.</a:t>
            </a:r>
          </a:p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miejsce 6.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wlatują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papużki nierozłączki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Są to małe papużki żyjące na terenach Kongo,   Zairu,  Kenii oraz Ugandy. Żywią się one owocami oraz orzechami. Podobnie jak wszystkie papugi potrafią naśladować dźwięki ze swojego otoczenia.</a:t>
            </a: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300" b="1" i="1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300" b="1" i="1" dirty="0" smtClean="0">
              <a:solidFill>
                <a:srgbClr val="1F497D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300" b="1" i="1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300" b="1" i="1" dirty="0" smtClean="0">
              <a:solidFill>
                <a:srgbClr val="1F497D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300" b="1" i="1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300" b="1" i="1" dirty="0" smtClean="0">
              <a:solidFill>
                <a:srgbClr val="1F497D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300" b="1" i="1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300" b="1" i="1" dirty="0" smtClean="0">
              <a:solidFill>
                <a:srgbClr val="1F497D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300" b="1" i="1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300" b="1" i="1" dirty="0" smtClean="0">
              <a:solidFill>
                <a:srgbClr val="1F497D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Obraz 1" descr="http://dreamatico.com/data_images/fish/fish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2271712" cy="1427163"/>
          </a:xfrm>
          <a:prstGeom prst="rect">
            <a:avLst/>
          </a:prstGeom>
          <a:noFill/>
        </p:spPr>
      </p:pic>
      <p:pic>
        <p:nvPicPr>
          <p:cNvPr id="12289" name="Obraz 4" descr="http://www.flynous.com/wp-content/uploads/2014/04/Tips-for-cheap-flights-to-Central-America-Panama-Costa-Rica-Honduras-best-travel-deals-2014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857760"/>
            <a:ext cx="2347595" cy="1572296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85720" y="2479693"/>
            <a:ext cx="88582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miejscu 5.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znalazł się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tukan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Jest to gatunek ptaka żyjącego w Ameryce Środkowej i Południowej. Istnieje około 12 gatunków tukanów. Żywią się one owocami, owadami, gadami, płazami oraz orzechami. Czasami młode tukany można oswoić i hodować jako zwierzątko domowe.</a:t>
            </a:r>
          </a:p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8596" y="0"/>
            <a:ext cx="828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28596" y="214290"/>
            <a:ext cx="8286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5720" y="2428868"/>
            <a:ext cx="8501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428604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28596" y="1214422"/>
            <a:ext cx="8572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	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428604"/>
            <a:ext cx="8572560" cy="66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miejsce 4.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wpływa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mandaryn wspaniały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To gatunek ryby tropikalnej o neonowych barwach.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Zamieszkuje tropikalne laguny 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Indopacyfiku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Pływając w pobliżu rafy koralowej, odżywia się planktonem oraz drobnoustrojami.</a:t>
            </a:r>
          </a:p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miejsce 3.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wlatuje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żółtoskrzydła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Jest to gatunek papugi żyjącej w Ameryce Południowej. To kolejna po papużce nierozłączce kolorowa papuga.  Żywi się ona owocami oraz orzechami. </a:t>
            </a: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miejsce 2.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wpływa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kaczka mandarynka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Jest to gatunek pomarańczowo-rudej kaczki, która żyje w rzekach Korei, Chin, Japonii oraz Rosji. Kaczki mandarynki  budują  gniazda w dziuplach starych drzew z dala od drapieżników. Żywią  się głównie rzęsą wodną. </a:t>
            </a:r>
          </a:p>
          <a:p>
            <a:pPr>
              <a:lnSpc>
                <a:spcPct val="150000"/>
              </a:lnSpc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         Na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miejsce 1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 mojej list wbiega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bażant złocisty. 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Jest to ptak o złoto- czerwono-rudym ubarwieniu, żyjący w Chinach,  Japonii oraz na Tajwanie. Żywi się on owadami, roślinami oraz owocami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Tymoteusz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Boguszewski, fot.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internet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785794"/>
            <a:ext cx="82868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l-PL" sz="1600" dirty="0" smtClean="0"/>
          </a:p>
          <a:p>
            <a:pPr lvl="0"/>
            <a:endParaRPr lang="pl-PL" sz="1600" dirty="0" smtClean="0"/>
          </a:p>
          <a:p>
            <a:pPr lvl="0"/>
            <a:endParaRPr lang="pl-PL" sz="1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85720" y="642918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            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214290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85720" y="214290"/>
            <a:ext cx="85725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 lekcjach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ramach projektu „Moja stara – nowa szkoła” odbywają się po lekcjach dodatkowe zajęcia. Bierze w nich udział wielu uczniów. Poniżej prezentujemy opinie niektórych z nich.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Obraz 7" descr="http://www.lukachess.com/Zdjecia/Szachy/sena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500306"/>
            <a:ext cx="1506538" cy="99377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57158" y="1357298"/>
            <a:ext cx="828680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Zajęcia szachowe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Już od miesiąca chodzę na zajęcia szachowe. W ich trakcie poznałem: figury i ich ruchy, pola figur i strategię przeciwnika. Na razie trenujemy na komputerach, ale niedługo będziemy grać na planszach. Zajęcia szachowe są interesujące i odprężające. Zawsze czekam na tę </a:t>
            </a: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dodatkową lekcję. Już nie mogę się doczekać, gdy zagram z moim tatą. Jak uda </a:t>
            </a: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się z nim wygrać, to będzie ze mnie bardzo dumny.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Polecam tę grę innym uczniom, ponieważ rozwija umysł, w tym pamięć i koncentrację.	    					</a:t>
            </a:r>
            <a:r>
              <a:rPr 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Hubert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Sontowski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kl. IV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Zajęcia z robotyki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zajęciach budujemy roboty z klocków lego, potem je prezentujemy. Uczymy się nimi sterować za pomocą laptopów i tabletów. Roboty się poruszają. Pan, który prowadzi zajęcia, ocenia nas za sposób pracy, zachowanie i porządek w miejscu budowania robotów.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            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Julian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Nowitkiewicz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kl. II, Dorian Pielach, kl. III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3450" algn="l"/>
              </a:tabLst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0034" y="57148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630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Kodowanie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Obraz 1" descr="Ilustrac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214554"/>
            <a:ext cx="995363" cy="104457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42844" y="642918"/>
            <a:ext cx="878687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Od pewnego czasu chodzę na zajęcia z kodowania. Są one związane z komputerem, tworzeniem gier i graniem w nie. Uczy nas pan, który często się śmieje. Na każdych zajęciach w piątki robimy coś innego. Ostatnio przeglądaliśmy stronę internetową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mojamatma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na której są interesujące gry. Na następnych zajęciach nauczymy się, jak układać kostkę Rubika.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		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Arkadiusz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Łazorczyk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kl. VI b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						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rys.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internet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640334" y="3228945"/>
            <a:ext cx="186333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pl-PL" b="1" dirty="0" smtClean="0">
              <a:solidFill>
                <a:srgbClr val="0070C0"/>
              </a:solidFill>
              <a:latin typeface="Monotype Corsiva" pitchFamily="66" charset="0"/>
              <a:ea typeface="Times New Roman" pitchFamily="18" charset="0"/>
              <a:cs typeface="Leelawadee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Leelawadee"/>
              </a:rPr>
              <a:t>Na </a:t>
            </a:r>
            <a:r>
              <a:rPr lang="pl-PL" b="1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Leelawadee"/>
              </a:rPr>
              <a:t>widelcu</a:t>
            </a:r>
            <a:r>
              <a:rPr lang="pl-PL" sz="2000" b="1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Leelawadee"/>
              </a:rPr>
              <a:t>     </a:t>
            </a:r>
          </a:p>
        </p:txBody>
      </p:sp>
      <p:pic>
        <p:nvPicPr>
          <p:cNvPr id="8" name="Obraz 7" descr="https://encrypted-tbn1.gstatic.com/images?q=tbn:ANd9GcRUYYepvsxbG_RL22W21FjpZg2bvU6i4OA-b5KGYC8brUK9kWjx">
            <a:hlinkClick r:id="rId3"/>
          </p:cNvPr>
          <p:cNvPicPr/>
          <p:nvPr/>
        </p:nvPicPr>
        <p:blipFill>
          <a:blip r:embed="rId4" cstate="print">
            <a:biLevel thresh="50000"/>
          </a:blip>
          <a:srcRect l="2930" t="9886" r="61969" b="11284"/>
          <a:stretch>
            <a:fillRect/>
          </a:stretch>
        </p:blipFill>
        <p:spPr bwMode="auto">
          <a:xfrm flipH="1">
            <a:off x="5500694" y="3429000"/>
            <a:ext cx="461010" cy="7958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scene3d>
            <a:camera prst="isometricTopUp"/>
            <a:lightRig rig="threePt" dir="t"/>
          </a:scene3d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220" name="Obraz 2" descr="https://upload.wikimedia.org/wikipedia/commons/thumb/f/f2/Chocolate.jpg/1024px-Chocol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929198"/>
            <a:ext cx="1928826" cy="1503830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85720" y="4071942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Nic tak nie poprawia humoru w chłodny, zimowy dzień jak czekolada.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wysokokaloryczna, wywołuje uczucie sytości. Powoduje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wydzielanie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endorfin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substancji produkowanych przez mózg i rdzeń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kręgowy, które poprawiają nastrój, dają uczucie przyjemności i zmniejszają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ból. Czekolada jest produkowana z proszku i masła kakaowego.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1285860"/>
            <a:ext cx="8429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4282" y="714356"/>
            <a:ext cx="871543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	</a:t>
            </a: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20" y="357166"/>
            <a:ext cx="8643998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1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dziale kulinarnym proponujemy szwedzki przysmak – czekoladowe kulki, łatwe w przygotowaniu i nieziemsko pyszne.</a:t>
            </a:r>
          </a:p>
          <a:p>
            <a:pPr marL="0" marR="0" lvl="0" indent="441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Kulki czekoladowe, czyli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chokladbollar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Składniki:</a:t>
            </a: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g masła o temperaturze pokojowej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ml cukru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łyżka cukru waniliowego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2-3 łyżki kakao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 ml płatków owsianych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2-3 łyżki mocnej zimnej kawy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wiórki kokosowe lub cukier gruboziarnisty do obtaczania kulek</a:t>
            </a: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Sposób wykonania:</a:t>
            </a: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Wymieszać masło, cukier i cukier waniliowy na gładką masę. Dodać kakao.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Wsypać płatki owsiane i wlać kawę. Wymieszać składniki do uzyskania gładkiej masy.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masy formować kuleczki. Każdą obtoczyć w wiórkach lub w cukrze.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Kulki wstawić do lodówki.</a:t>
            </a: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Smacznego ! </a:t>
            </a: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							I.P, fot.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internet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az 7" descr="https://www.beautyheaven.com.au/sites/default/files/article_main_images/9177-ChocolateBall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571612"/>
            <a:ext cx="2103755" cy="2220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571480"/>
            <a:ext cx="83582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bieżącym numerze: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pl-PL" sz="2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pl-PL" sz="2800" dirty="0" smtClean="0"/>
              <a:t> </a:t>
            </a:r>
            <a:endParaRPr lang="pl-PL" sz="2800" dirty="0"/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642910" y="1785926"/>
            <a:ext cx="7858180" cy="326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Aktualności 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Co nam powiedzieli?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Tam byliśmy 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Co w trawie piszczy? </a:t>
            </a:r>
            <a:r>
              <a:rPr lang="pl-PL" sz="2000" i="1" dirty="0" err="1" smtClean="0">
                <a:latin typeface="Times New Roman" pitchFamily="18" charset="0"/>
                <a:cs typeface="Times New Roman" pitchFamily="18" charset="0"/>
              </a:rPr>
              <a:t>Tymek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podsłuchuje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Po lekcjach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Na widelcu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Pomyśl, rozwiąż, uśmiechnij się!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https://eduzabawy.com/wp-content/uploads/2017/08/platki-sniegu-do-wydruku6-627x376.jpg"/>
          <p:cNvPicPr/>
          <p:nvPr/>
        </p:nvPicPr>
        <p:blipFill>
          <a:blip r:embed="rId2"/>
          <a:srcRect l="4000" t="23315" r="67229" b="29775"/>
          <a:stretch>
            <a:fillRect/>
          </a:stretch>
        </p:blipFill>
        <p:spPr bwMode="auto">
          <a:xfrm>
            <a:off x="7358082" y="5429264"/>
            <a:ext cx="742051" cy="72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428604"/>
            <a:ext cx="835824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Pomyśl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rozwiąż, uśmiechnij się!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Wydrukuj i rozwiąż krzyżówkę. Hasło odczytasz w pogrubionych kratkach</a:t>
            </a: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dirty="0" smtClean="0">
              <a:latin typeface="Book Antiqua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pl-PL" dirty="0" smtClean="0">
                <a:latin typeface="Book Antiqua" pitchFamily="18" charset="0"/>
              </a:rPr>
              <a:t>1. Pora </a:t>
            </a:r>
            <a:r>
              <a:rPr lang="pl-PL" dirty="0" smtClean="0">
                <a:latin typeface="Book Antiqua" pitchFamily="18" charset="0"/>
              </a:rPr>
              <a:t>roku po jesieni.</a:t>
            </a:r>
          </a:p>
          <a:p>
            <a:pPr lvl="0">
              <a:lnSpc>
                <a:spcPct val="150000"/>
              </a:lnSpc>
            </a:pPr>
            <a:r>
              <a:rPr lang="pl-PL" dirty="0" smtClean="0">
                <a:latin typeface="Book Antiqua" pitchFamily="18" charset="0"/>
              </a:rPr>
              <a:t>2. Zabawa </a:t>
            </a:r>
            <a:r>
              <a:rPr lang="pl-PL" dirty="0" smtClean="0">
                <a:latin typeface="Book Antiqua" pitchFamily="18" charset="0"/>
              </a:rPr>
              <a:t>w imieniny Andrzeja.</a:t>
            </a:r>
          </a:p>
          <a:p>
            <a:pPr lvl="0">
              <a:lnSpc>
                <a:spcPct val="150000"/>
              </a:lnSpc>
            </a:pPr>
            <a:r>
              <a:rPr lang="pl-PL" dirty="0" smtClean="0">
                <a:latin typeface="Book Antiqua" pitchFamily="18" charset="0"/>
              </a:rPr>
              <a:t>3. Pierwsza</a:t>
            </a:r>
            <a:r>
              <a:rPr lang="pl-PL" dirty="0" smtClean="0">
                <a:latin typeface="Book Antiqua" pitchFamily="18" charset="0"/>
              </a:rPr>
              <a:t>… rozpoczyna Wigilię.</a:t>
            </a:r>
          </a:p>
          <a:p>
            <a:pPr lvl="0">
              <a:lnSpc>
                <a:spcPct val="150000"/>
              </a:lnSpc>
            </a:pPr>
            <a:r>
              <a:rPr lang="pl-PL" dirty="0" smtClean="0">
                <a:latin typeface="Book Antiqua" pitchFamily="18" charset="0"/>
              </a:rPr>
              <a:t>4. Zimowy </a:t>
            </a:r>
            <a:r>
              <a:rPr lang="pl-PL" dirty="0" smtClean="0">
                <a:latin typeface="Book Antiqua" pitchFamily="18" charset="0"/>
              </a:rPr>
              <a:t>obóz.</a:t>
            </a:r>
          </a:p>
          <a:p>
            <a:pPr lvl="0">
              <a:lnSpc>
                <a:spcPct val="150000"/>
              </a:lnSpc>
            </a:pPr>
            <a:r>
              <a:rPr lang="pl-PL" dirty="0" smtClean="0">
                <a:latin typeface="Book Antiqua" pitchFamily="18" charset="0"/>
              </a:rPr>
              <a:t>5. Przynosi </a:t>
            </a:r>
            <a:r>
              <a:rPr lang="pl-PL" dirty="0" smtClean="0">
                <a:latin typeface="Book Antiqua" pitchFamily="18" charset="0"/>
              </a:rPr>
              <a:t>prezenty pod choinkę.</a:t>
            </a:r>
          </a:p>
          <a:p>
            <a:pPr lvl="0">
              <a:lnSpc>
                <a:spcPct val="150000"/>
              </a:lnSpc>
            </a:pPr>
            <a:r>
              <a:rPr lang="pl-PL" dirty="0" smtClean="0">
                <a:latin typeface="Book Antiqua" pitchFamily="18" charset="0"/>
              </a:rPr>
              <a:t>6. Jedna </a:t>
            </a:r>
            <a:r>
              <a:rPr lang="pl-PL" dirty="0" smtClean="0">
                <a:latin typeface="Book Antiqua" pitchFamily="18" charset="0"/>
              </a:rPr>
              <a:t>z choinkowych ozdób.</a:t>
            </a:r>
          </a:p>
          <a:p>
            <a:pPr lvl="0">
              <a:lnSpc>
                <a:spcPct val="150000"/>
              </a:lnSpc>
            </a:pPr>
            <a:r>
              <a:rPr lang="pl-PL" dirty="0" smtClean="0">
                <a:latin typeface="Book Antiqua" pitchFamily="18" charset="0"/>
              </a:rPr>
              <a:t>7. Roślina</a:t>
            </a:r>
            <a:r>
              <a:rPr lang="pl-PL" dirty="0" smtClean="0">
                <a:latin typeface="Book Antiqua" pitchFamily="18" charset="0"/>
              </a:rPr>
              <a:t>, pod którą można się pocałować.</a:t>
            </a:r>
          </a:p>
          <a:p>
            <a:pPr lvl="0">
              <a:lnSpc>
                <a:spcPct val="150000"/>
              </a:lnSpc>
            </a:pPr>
            <a:r>
              <a:rPr lang="pl-PL" dirty="0" smtClean="0">
                <a:latin typeface="Book Antiqua" pitchFamily="18" charset="0"/>
              </a:rPr>
              <a:t>8. Podkłada </a:t>
            </a:r>
            <a:r>
              <a:rPr lang="pl-PL" dirty="0" smtClean="0">
                <a:latin typeface="Book Antiqua" pitchFamily="18" charset="0"/>
              </a:rPr>
              <a:t>się je pod obrus na wigilijny stół.</a:t>
            </a:r>
          </a:p>
          <a:p>
            <a:pPr lvl="0">
              <a:lnSpc>
                <a:spcPct val="150000"/>
              </a:lnSpc>
            </a:pPr>
            <a:r>
              <a:rPr lang="pl-PL" dirty="0" smtClean="0">
                <a:latin typeface="Book Antiqua" pitchFamily="18" charset="0"/>
              </a:rPr>
              <a:t>9. Odlatują </a:t>
            </a:r>
            <a:r>
              <a:rPr lang="pl-PL" dirty="0" smtClean="0">
                <a:latin typeface="Book Antiqua" pitchFamily="18" charset="0"/>
              </a:rPr>
              <a:t>na zimę do ciepłych krajów.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pl-PL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13152" y="642919"/>
            <a:ext cx="8358246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71472" y="714356"/>
          <a:ext cx="8143936" cy="5286411"/>
        </p:xfrm>
        <a:graphic>
          <a:graphicData uri="http://schemas.openxmlformats.org/drawingml/2006/table">
            <a:tbl>
              <a:tblPr/>
              <a:tblGrid>
                <a:gridCol w="508996"/>
                <a:gridCol w="508996"/>
                <a:gridCol w="508996"/>
                <a:gridCol w="508996"/>
                <a:gridCol w="508996"/>
                <a:gridCol w="508996"/>
                <a:gridCol w="508996"/>
                <a:gridCol w="508996"/>
                <a:gridCol w="508996"/>
                <a:gridCol w="508996"/>
                <a:gridCol w="508996"/>
                <a:gridCol w="508996"/>
                <a:gridCol w="508996"/>
                <a:gridCol w="508996"/>
                <a:gridCol w="508996"/>
                <a:gridCol w="508996"/>
              </a:tblGrid>
              <a:tr h="587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7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7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7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7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7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7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57158" y="571480"/>
            <a:ext cx="8358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l-PL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5720" y="714356"/>
            <a:ext cx="8501122" cy="52322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Ciekawostki o zimie i śniegu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Rekord zimna w Polsce padł 11 stycznia 1940 roku w Siedlcach. Temperatura spadła wówczas do -41 stopni Celsjusza.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E28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Antarktydzie termometry wskazały -89,2 stopnie Celsjusza 21 lipca 1983 roku.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Chionofobia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to bardzo rzadko występująca choroba, która objawia się strachem przed śniegiem.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Około 12% lądowej powierzchni Ziemi jest pokryte śniegiem lub lodem.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pl-PL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pl-PL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pl-PL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pl-PL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pl-PL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pl-PL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pl-PL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l-PL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		 </a:t>
            </a:r>
            <a:r>
              <a:rPr lang="pl-PL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podst. </a:t>
            </a:r>
            <a:r>
              <a:rPr lang="pl-PL" sz="1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inform</a:t>
            </a:r>
            <a:r>
              <a:rPr lang="pl-PL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pl-PL" sz="1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internet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Obraz 1" descr="https://eduzabawy.com/wp-content/uploads/2017/08/platki-sniegu-do-wydruku6-627x376.jpg"/>
          <p:cNvPicPr>
            <a:picLocks noChangeAspect="1" noChangeArrowheads="1"/>
          </p:cNvPicPr>
          <p:nvPr/>
        </p:nvPicPr>
        <p:blipFill>
          <a:blip r:embed="rId2"/>
          <a:srcRect l="3999" t="23315" r="67229" b="29774"/>
          <a:stretch>
            <a:fillRect/>
          </a:stretch>
        </p:blipFill>
        <p:spPr bwMode="auto">
          <a:xfrm>
            <a:off x="714348" y="4572008"/>
            <a:ext cx="739775" cy="71596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73162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az 1" descr="https://eduzabawy.com/wp-content/uploads/2017/08/platki-sniegu-do-wydruku6-627x376.jpg"/>
          <p:cNvPicPr>
            <a:picLocks noChangeAspect="1" noChangeArrowheads="1"/>
          </p:cNvPicPr>
          <p:nvPr/>
        </p:nvPicPr>
        <p:blipFill>
          <a:blip r:embed="rId2"/>
          <a:srcRect l="3999" t="23315" r="67229" b="29774"/>
          <a:stretch>
            <a:fillRect/>
          </a:stretch>
        </p:blipFill>
        <p:spPr bwMode="auto">
          <a:xfrm>
            <a:off x="7000892" y="285728"/>
            <a:ext cx="739775" cy="715963"/>
          </a:xfrm>
          <a:prstGeom prst="rect">
            <a:avLst/>
          </a:prstGeom>
          <a:noFill/>
        </p:spPr>
      </p:pic>
      <p:pic>
        <p:nvPicPr>
          <p:cNvPr id="7" name="Obraz 6" descr="https://eduzabawy.com/wp-content/uploads/2017/08/platki-sniegu-do-wydruku6-627x376.jpg"/>
          <p:cNvPicPr/>
          <p:nvPr/>
        </p:nvPicPr>
        <p:blipFill>
          <a:blip r:embed="rId3" cstate="print"/>
          <a:srcRect l="4000" t="23315" r="67229" b="29775"/>
          <a:stretch>
            <a:fillRect/>
          </a:stretch>
        </p:blipFill>
        <p:spPr bwMode="auto">
          <a:xfrm>
            <a:off x="4357686" y="5929330"/>
            <a:ext cx="433724" cy="42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57158" y="5643578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KumamNewsa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e-mail:kumamanewsa@gmail.com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Zespół redakcyjny: Nikola Góra, Joanna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Hojczyk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, Nikola Kuczyńska, Amelia Przewoźnik, Tymoteusz Boguszewski.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opiekunki: Iwona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Perużyńska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, Magdalena Jankowska-Potrząsaj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4075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Kolorowanka dla najmłodszych Czytelnik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715140" y="4746790"/>
            <a:ext cx="13573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E-kolorowanki.eu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Santa Claus"/>
          <p:cNvPicPr/>
          <p:nvPr/>
        </p:nvPicPr>
        <p:blipFill>
          <a:blip r:embed="rId2"/>
          <a:srcRect t="7937" b="5397"/>
          <a:stretch>
            <a:fillRect/>
          </a:stretch>
        </p:blipFill>
        <p:spPr bwMode="auto">
          <a:xfrm>
            <a:off x="2214546" y="571480"/>
            <a:ext cx="4460567" cy="502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Drodzy Czytelnicy!</a:t>
            </a: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Serdecznie zapraszamy do lektury 10. numeru „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KumamNewsa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”. Na naszych łamach przeczytacie o wydarzeniach, które miały miejsce w szkole, relacje z wycieczek do Gdańska i Gdyni oraz informacje o zajęciach pozalekcyjnych. Piszemy też o wrażeniach z filmu pt.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Najlepszy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 Zachęcamy do zapoznania się z artykułem Tymoteusza Boguszewskiego o najbarwniejszych zwierzętach i z ciekawostkami o zimie. Przeczytajcie też wywiad z p. Renatą Koską, która daje cenne rady, jak uczyć się chemii.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Przed nami piękny, świąteczny czas. Nawiązujemy do niego, proponując ciekawy przepis kulinarny, który możecie wykorzystać do przygotowania atrakcyjnego deseru. Również krzyżówka wiąże się z tematyką podarunków. Mamy też prezent dla najmłodszych czytelników – kolorowankę na zimowy czas.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l-PL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Na nadchodzące Święta i Nowy Rok życzymy Wam, Drodzy Czytelnicy, aby każda chwila była warta zapamiętania. Niech się spełniają Wasze marzenia!</a:t>
            </a:r>
            <a:endParaRPr lang="pl-PL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								               								redakcja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az 2" descr="https://eduzabawy.com/wp-content/uploads/2017/08/platki-sniegu-do-wydruku6-627x376.jpg"/>
          <p:cNvPicPr/>
          <p:nvPr/>
        </p:nvPicPr>
        <p:blipFill>
          <a:blip r:embed="rId2"/>
          <a:srcRect l="4000" t="23315" r="67229" b="29775"/>
          <a:stretch>
            <a:fillRect/>
          </a:stretch>
        </p:blipFill>
        <p:spPr bwMode="auto">
          <a:xfrm>
            <a:off x="714348" y="5929330"/>
            <a:ext cx="742051" cy="72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357166"/>
            <a:ext cx="871543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03638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Aktualności 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03638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71604" y="1428736"/>
            <a:ext cx="707236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41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Wieczornica z okazji Narodowego Święta Niepodległości 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841875" algn="l"/>
              </a:tabLst>
            </a:pPr>
            <a:endParaRPr lang="pl-PL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841875" algn="l"/>
              </a:tabLst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Dnia 13 listopada 2017 roku w naszej szkole świętowaliśmy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99. rocznicę odzyskania przez Polskę niepodległości. Na uroczystości,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którą zaprosiliśmy mieszkańców Gogolewa, wójta gminy, sołtysów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rodziców uczniów, śpiewaliśmy i recytowaliśmy poezję wiążącą się z wolnością. Chór został przygotowany przez pana Piotra Tomczyka, a całość wyreżyserowały panie Agnieszka Dąbrowska i Magdalena Jankowska-Potrząsaj. Goście byli mile zaskoczeni, ponieważ w montażu słowno-muzycznym połączyliśmy utwory z różnych okresów.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41875" algn="l"/>
              </a:tabLst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 apelu wszyscy zaproszeni uczestniczyli w poczęstunku, w czasie którego mogli porozmawiać.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41875" algn="l"/>
              </a:tabLst>
            </a:pPr>
            <a:endParaRPr lang="pl-PL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41875" algn="l"/>
              </a:tabLst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4187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Joanna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Hojczyk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Obraz 1" descr="20171211_1645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1143008" cy="211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57158" y="357167"/>
            <a:ext cx="8358246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14348" y="571480"/>
            <a:ext cx="77867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28596" y="285728"/>
            <a:ext cx="828680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Szkolna dyskoteka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	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Dnia 17.11.2017 r. w naszej szkole odbyła się dyskoteka ,,Nie świętoszka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Uczestniczyły w niej klasy 5-7 szkoły podstawowej oraz dwie klasy gimnazjalne. Najliczniej przybyła klasa 3 gimnazjum. Naszym didżejem był pan Szymon Klasa. Był sztuczny dym oraz reflektory. Świetnie się bawiliśmy do różnych współczesnych przebojów. Podczas imprezy odbyło się rozstrzygnięcie konkursu ,,Święty zwycięża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”,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kt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ry wygrała Agnieszka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Łykus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przebrana za św. Agnieszkę. Nagrodą, jaką otrzymała, był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powerbank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Niezwykłą atrakcją było malowanie twarzy świecącymi w ciemności farbkami. Najlepszym tancerzem dyskoteki, naszym zdaniem, okazał się pan Witold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Wałaszewski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Pod koniec imprezy niekt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rzy uczniowie zrobili psikusa panu Michałowi. Kulki z basenu, kt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 były już zapakowane, położyli na pana samoch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Tegoroczna impreza ,,Nie świętoszka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’’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okazała była bardzo udana. Mamy nadzieję, że w przyszłym roku taka dyskoteka odbędzie się ponownie.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Obraz 5" descr="https://images-na.ssl-images-amazon.com/images/I/81QUw5aqtCL._SL15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474777"/>
            <a:ext cx="1143008" cy="1141934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28596" y="3857628"/>
            <a:ext cx="828680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Klasy I-IV bawiły się przy muzyce, przygotowanej przez gimnazjalistów z Samorządu Uczniowskiego, i w suchym basenie z piłeczkami. Nagrodzono uczestników konkursu plastycznego na portret świętego. I nagrodę otrzymała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Wanessa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Pilarczyk, a specjalną – Grzegorz Wróblewski, który przebrał się za świętego. W przerwach tańców dzieci mogły układać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jengę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z klocków w rozmiarze XL.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Nikola G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ra, Amelia Przewoźnik,         						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rys.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internet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 descr="https://s3.eu-central-1.amazonaws.com/ti24.pl/thumb180/uploads/Lighting_01_QuickSca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14290"/>
            <a:ext cx="1797561" cy="119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az 4" descr="https://upload.wikimedia.org/wikipedia/commons/7/77/Adam_Mickiewicz_by_Joachim_Lelew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1719383" cy="2533651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357166"/>
            <a:ext cx="864399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500043"/>
            <a:ext cx="8429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endParaRPr lang="pl-PL" b="1" dirty="0" smtClean="0"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 Unicode MS" pitchFamily="34" charset="-128"/>
              </a:rPr>
              <a:t>	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14282" y="214290"/>
            <a:ext cx="8715436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Dzień Patrona Szkoły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	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            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4.12.2017 r. w naszej szkole odbył się Dzień Patrona. Do wspólnego 		                   świętowania zaprosiliśmy gości. Przybyli też absolwenci szkoły.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Pani Magdalena Jankowska-Potrząsaj wraz z panią Iwoną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Perużyńską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		przygotowały przedstawienie pt. ,,Mickiewicz inspiruje”. Postacią, która nie 			schodziła ze sceny był Marcel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Formela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odgrywający rolę Adama Mickiewicza. O stronę muzyczną inscenizacji zadbał pan Piotr Tomczyk, przygotowując Joannę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Hojczyk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 Kacpra Malkiewicza do śpiewu w duecie i chór, który wykonał piosenki o Soplicowie i komarze. 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Zaskoczeniem dla wszystkich było obsadzenie pana Witolda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Wałaszewskiego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 roli Tadeusza, który wprowadził na scenę prosto z warsztatu samochód marki ,,Polonez”. W trakcie przedstawienia ,,towarzyszył” aktorom natrętny komar, którego pozbył się za pomocą packi na muchy pan Tadeusz. Zachwyt publiczności wzbudzili pierwszoklasiści przebrani za warzywa. Po zabawnym przedstawieniu uczniowie z klas 2-4 zatańczyli poloneza.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98525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28596" y="0"/>
            <a:ext cx="835824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l-PL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 smtClean="0"/>
              <a:t> </a:t>
            </a:r>
          </a:p>
        </p:txBody>
      </p:sp>
      <p:pic>
        <p:nvPicPr>
          <p:cNvPr id="7" name="Obraz 9" descr="http://spgogolewo.weebly.com/uploads/4/7/3/1/47311131/dsc-5306-copy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3116"/>
            <a:ext cx="4326548" cy="2786082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285720" y="285729"/>
            <a:ext cx="850112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koniec uroczystości goście wygłosili kilka ciepłych słów o szkole i o inscenizacji. Po życzeniach wszyscy zostali zaproszeni na poczęstunek. 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Dzień upłynął szybko. Około dwunastej wszyscy rozjechali się do domów. </a:t>
            </a:r>
          </a:p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								Nikola Góra</a:t>
            </a:r>
          </a:p>
          <a:p>
            <a:pPr lvl="0" indent="4492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	</a:t>
            </a:r>
            <a:r>
              <a:rPr 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							</a:t>
            </a:r>
            <a:r>
              <a:rPr lang="pl-PL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lang="pl-PL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714612" y="4357693"/>
            <a:ext cx="335758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Grządka warzywna pierwsza klasa! Scena ze spektaklu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357166"/>
            <a:ext cx="84296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pl-PL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500043"/>
            <a:ext cx="8143932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		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4282" y="457200"/>
            <a:ext cx="86439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500042"/>
            <a:ext cx="864399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 nam powiedzieli?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chemicznym i prywatnym świecie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rozmawiamy z Panią Renatą Koską – nauczycielką chemii i biologii.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Z jakimi zagadnieniami z chemii uczniowie mają największy kłopot?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	Uczniowie mają duży problem z zapisywaniem i odczytywaniem  równań reakcji chemicznych. Wynika to często z trudności w odróżnianiu atomu od cząsteczki. Młodzież również nie radzi sobie z tworzeniem wzorów chemicznych, często uczą się ich na pamięć, co jest ogromnym błędem.</a:t>
            </a:r>
          </a:p>
          <a:p>
            <a:pPr algn="jus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– Proszę podać metodę, jak zapamiętać nazwy wszystkich pierwiastków.</a:t>
            </a:r>
          </a:p>
          <a:p>
            <a:pPr algn="jus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	Jeśli ktoś jest wzrokowcem to może sobie do niektórych rzeczy w pokoju poprzyczepiać karteczki z nazwami i symbolami pierwiastków. Często uczniowie mylą podobne pierwiastki np. złoto – Au i srebro- Ag, czy cynk – Zn i cyna – Sn. Moje skojarzenia? Złoto – Au, srebro – Ag (po A jest g – bo gorsze, tańsze od złota). Cyna – Sn, bo delikatniejsza od Zn. </a:t>
            </a:r>
          </a:p>
          <a:p>
            <a:pPr algn="jus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Najlepiej sobie z czymś kojarzyć nawet z czymś dziwnym, </a:t>
            </a:r>
          </a:p>
          <a:p>
            <a:pPr algn="jus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śmiesznym lub nauczyć się nazw łacińskich pierwiastków np. wapń </a:t>
            </a:r>
          </a:p>
          <a:p>
            <a:pPr algn="jus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calcium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– stąd Ca (pierwsze litery).Ten ostatni sposób </a:t>
            </a:r>
          </a:p>
          <a:p>
            <a:pPr algn="jus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nie należy do łatwych.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 descr="https://www.crazynauka.pl/wp-content/uploads/2016/01/uklad_okresowy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786322"/>
            <a:ext cx="3094893" cy="173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http://img.besty.pl/images/313/05/31305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00570"/>
            <a:ext cx="1813789" cy="173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428604"/>
            <a:ext cx="857256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 smtClean="0"/>
              <a:t> 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500042"/>
            <a:ext cx="828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200" b="1" dirty="0" smtClean="0">
              <a:solidFill>
                <a:srgbClr val="FF0000"/>
              </a:solidFill>
              <a:latin typeface="Bradley Hand ITC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	</a:t>
            </a:r>
            <a:endParaRPr lang="pl-PL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85720" y="214290"/>
            <a:ext cx="8501122" cy="5611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–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Czy zdarzyło się Pani na lekcji chemii, że w czasie jakiegoś doświadczenia powstały zniszczenia? Proszę nam o tym opowiedzieć.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	Tak to było na lekcji chemii w liceum. Spalałam wstążkę magnezową, która niestety obsunęła się ze szczypiec i spadła na ławkę. Nadmienię, iż tydzień przed zdarzeniem  pan dyrektor zakupił nowe ławki do pracowni chemicznej. No cóż, magnez spala się dużym, jasnym płomieniem stąd po moim doświadczeniu w ławce pozostała spora dziura. Po lekcji z pokorą poszłam do pana dyrektora i opowiedziałam o tym, co się wydarzyło. Pan dyrektor spojrzał na mnie srogo, potem się uśmiechnął i powiedział: „No cóż, to jest tylko ławka, a ja zawsze wiedziałem , że u pani na lekcji jest ciekawie”.  Ławka powędrowała na tył klasy i do dzisiaj służy za mebel na roślinki doniczkowe.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– Jak Pani lubi spędzać wolny czas?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/>
              <a:t>	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Jeśli tylko mogę to z rodziną i na sportowo. Lubię biegać, spacerować po lesie, pływać- szczególnie z dziećmi. Daje mi to wiele radości. Latem uwielbiam prace w ogródku, mówię do kwiatów, a one mnie słuchają, to mnie wycisza. Lubię też słuchać muzyki, szczególnie w wykonaniu Ani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Wyszkoni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, kupiłam nawet bilety na jej koncert.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			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357422" y="4500570"/>
            <a:ext cx="6786578" cy="23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Czy prezentuje Pani doświadczenia chemiczne swoim dzieciom?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Dzieci zadają mnóstwo pytań typu dlaczego? Są ciekawe świata. Dlatego wiele im opowiadam, ale niestety niewiele im prezentuję w formie doświadczalnej. Myślę, iż tę sprawę pomoże mi zrealizować św. Mikołaj. Młodsza córka poprosiła w liście do Świętego  o zestaw doświadczalny dla dzieci. Teraz wszystko zależy od tego, czy będą grzeczne:) 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Dziękujemy za rozmowę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redakcja, rys.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internet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1105</TotalTime>
  <Words>1129</Words>
  <Application>Microsoft Office PowerPoint</Application>
  <PresentationFormat>Pokaz na ekranie (4:3)</PresentationFormat>
  <Paragraphs>368</Paragraphs>
  <Slides>23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Kapitał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Iwona Perużyńska</dc:creator>
  <cp:lastModifiedBy>Iwona Perużyńska</cp:lastModifiedBy>
  <cp:revision>136</cp:revision>
  <dcterms:created xsi:type="dcterms:W3CDTF">2016-10-22T11:25:19Z</dcterms:created>
  <dcterms:modified xsi:type="dcterms:W3CDTF">2017-12-25T19:19:12Z</dcterms:modified>
</cp:coreProperties>
</file>